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mpg" ContentType="video/unknown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3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notesSlides/notesSlide11.xml" ContentType="application/vnd.openxmlformats-officedocument.presentationml.notesSlide+xml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notesSlides/notesSlide12.xml" ContentType="application/vnd.openxmlformats-officedocument.presentationml.notesSlide+xml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9" r:id="rId3"/>
    <p:sldId id="326" r:id="rId4"/>
    <p:sldId id="315" r:id="rId5"/>
    <p:sldId id="320" r:id="rId6"/>
    <p:sldId id="324" r:id="rId7"/>
    <p:sldId id="323" r:id="rId8"/>
    <p:sldId id="322" r:id="rId9"/>
    <p:sldId id="325" r:id="rId10"/>
    <p:sldId id="321" r:id="rId11"/>
    <p:sldId id="327" r:id="rId12"/>
    <p:sldId id="318" r:id="rId13"/>
    <p:sldId id="317" r:id="rId14"/>
    <p:sldId id="328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10AD"/>
    <a:srgbClr val="03D72B"/>
    <a:srgbClr val="01D901"/>
    <a:srgbClr val="0AFC38"/>
    <a:srgbClr val="D8A20A"/>
    <a:srgbClr val="F8D710"/>
    <a:srgbClr val="E09038"/>
    <a:srgbClr val="D8A03C"/>
    <a:srgbClr val="B46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246" autoAdjust="0"/>
    <p:restoredTop sz="69039" autoAdjust="0"/>
  </p:normalViewPr>
  <p:slideViewPr>
    <p:cSldViewPr snapToGrid="0">
      <p:cViewPr varScale="1">
        <p:scale>
          <a:sx n="41" d="100"/>
          <a:sy n="41" d="100"/>
        </p:scale>
        <p:origin x="-112" y="-1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1" Type="http://schemas.openxmlformats.org/officeDocument/2006/relationships/image" Target="../media/image5.emf"/><Relationship Id="rId2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image" Target="../media/image5.emf"/><Relationship Id="rId2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5EC50-1016-43BD-B98F-D9EF9B01F1D9}" type="datetimeFigureOut">
              <a:rPr lang="en-US" smtClean="0"/>
              <a:t>4/8/13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4A89F-72FA-48EE-BE26-516299147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95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7C184-6D89-414F-841C-7A83F290C55A}" type="datetimeFigureOut">
              <a:rPr lang="en-US" smtClean="0"/>
              <a:t>4/8/13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74FC7-654A-43FF-9808-23EB2288E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6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78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current plan is to create a basic peptide scaffold using our current understanding of residue conservation for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substrates, and vary the intervening amino acids in a solid-phase peptide synthetic array.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peptides must first be labeled by a </a:t>
            </a:r>
            <a:r>
              <a:rPr lang="en-US" baseline="0" dirty="0" err="1" smtClean="0"/>
              <a:t>PPTase</a:t>
            </a:r>
            <a:r>
              <a:rPr lang="en-US" baseline="0" dirty="0" smtClean="0"/>
              <a:t>, and detected. Logically we should use a cocktail of </a:t>
            </a:r>
            <a:r>
              <a:rPr lang="en-US" baseline="0" dirty="0" err="1" smtClean="0"/>
              <a:t>PPTases</a:t>
            </a:r>
            <a:r>
              <a:rPr lang="en-US" baseline="0" dirty="0" smtClean="0"/>
              <a:t>, and not limit ourselves to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. Various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-types and </a:t>
            </a:r>
            <a:r>
              <a:rPr lang="en-US" baseline="0" dirty="0" err="1" smtClean="0"/>
              <a:t>AcpS</a:t>
            </a:r>
            <a:r>
              <a:rPr lang="en-US" baseline="0" dirty="0" smtClean="0"/>
              <a:t> types (particularly S. </a:t>
            </a:r>
            <a:r>
              <a:rPr lang="en-US" baseline="0" dirty="0" err="1" smtClean="0"/>
              <a:t>coelicolor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AcpS</a:t>
            </a:r>
            <a:r>
              <a:rPr lang="en-US" baseline="0" dirty="0" smtClean="0"/>
              <a:t>) should be used.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we would test binding (higher throughput) with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-GFP, followed by activity (low throughput)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21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Background info for this</a:t>
            </a:r>
            <a:r>
              <a:rPr lang="en-US" baseline="0" dirty="0" smtClean="0"/>
              <a:t> assay technique as used in the Burkart Lab: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Ybbr</a:t>
            </a:r>
            <a:r>
              <a:rPr lang="en-US" dirty="0" smtClean="0"/>
              <a:t> is </a:t>
            </a:r>
            <a:r>
              <a:rPr lang="en-US" baseline="0" dirty="0" smtClean="0"/>
              <a:t>the minimalized CP substrate with sequence </a:t>
            </a:r>
            <a:r>
              <a:rPr lang="en-US" sz="1200" b="1" dirty="0" smtClean="0"/>
              <a:t>D</a:t>
            </a:r>
            <a:r>
              <a:rPr lang="en-US" sz="1200" b="1" dirty="0" smtClean="0">
                <a:solidFill>
                  <a:srgbClr val="FF0000"/>
                </a:solidFill>
              </a:rPr>
              <a:t>S</a:t>
            </a:r>
            <a:r>
              <a:rPr lang="en-US" sz="1200" b="1" dirty="0" smtClean="0"/>
              <a:t>LEFIASKLA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itchFamily="2" charset="2"/>
              </a:rPr>
              <a:t> genetically conserved active site of carrier protein recognized by </a:t>
            </a:r>
            <a:r>
              <a:rPr lang="en-US" baseline="0" dirty="0" err="1" smtClean="0">
                <a:sym typeface="Wingdings" pitchFamily="2" charset="2"/>
              </a:rPr>
              <a:t>Sfp</a:t>
            </a:r>
            <a:endParaRPr lang="en-US" baseline="0" dirty="0" smtClean="0">
              <a:sym typeface="Wingdings" pitchFamily="2" charset="2"/>
            </a:endParaRP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err="1" smtClean="0">
                <a:sym typeface="Wingdings" pitchFamily="2" charset="2"/>
              </a:rPr>
              <a:t>Ybbr</a:t>
            </a:r>
            <a:r>
              <a:rPr lang="en-US" baseline="0" dirty="0" smtClean="0">
                <a:sym typeface="Wingdings" pitchFamily="2" charset="2"/>
              </a:rPr>
              <a:t> was identified by Walsh in 2005 through phage display with </a:t>
            </a:r>
            <a:r>
              <a:rPr lang="en-US" baseline="0" dirty="0" err="1" smtClean="0">
                <a:sym typeface="Wingdings" pitchFamily="2" charset="2"/>
              </a:rPr>
              <a:t>sfp</a:t>
            </a:r>
            <a:r>
              <a:rPr lang="en-US" baseline="0" dirty="0" smtClean="0">
                <a:sym typeface="Wingdings" pitchFamily="2" charset="2"/>
              </a:rPr>
              <a:t> activity assay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smtClean="0">
                <a:sym typeface="Wingdings" pitchFamily="2" charset="2"/>
              </a:rPr>
              <a:t>This assay format is published in high detail for </a:t>
            </a:r>
            <a:r>
              <a:rPr lang="en-US" baseline="0" dirty="0" err="1" smtClean="0">
                <a:sym typeface="Wingdings" pitchFamily="2" charset="2"/>
              </a:rPr>
              <a:t>rhodamine</a:t>
            </a:r>
            <a:r>
              <a:rPr lang="en-US" baseline="0" dirty="0" smtClean="0">
                <a:sym typeface="Wingdings" pitchFamily="2" charset="2"/>
              </a:rPr>
              <a:t>/fluorescein (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doi:10.1016/j.ab.2009.06.037</a:t>
            </a:r>
            <a:r>
              <a:rPr lang="en-US" baseline="0" dirty="0" smtClean="0">
                <a:sym typeface="Wingdings" pitchFamily="2" charset="2"/>
              </a:rPr>
              <a:t> ), as well as brief demonstration for </a:t>
            </a:r>
            <a:r>
              <a:rPr lang="en-US" baseline="0" dirty="0" err="1" smtClean="0">
                <a:sym typeface="Wingdings" pitchFamily="2" charset="2"/>
              </a:rPr>
              <a:t>rhodamine</a:t>
            </a:r>
            <a:r>
              <a:rPr lang="en-US" baseline="0" dirty="0" smtClean="0">
                <a:sym typeface="Wingdings" pitchFamily="2" charset="2"/>
              </a:rPr>
              <a:t>/GFP (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:10.1038/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NMETH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.2175</a:t>
            </a:r>
            <a:r>
              <a:rPr lang="en-US" baseline="0" dirty="0" smtClean="0">
                <a:sym typeface="Wingdings" pitchFamily="2" charset="2"/>
              </a:rPr>
              <a:t>)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F7406-DBC6-44FC-B7D8-BB33EF4062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5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sym typeface="Wingdings" pitchFamily="2" charset="2"/>
            </a:endParaRPr>
          </a:p>
          <a:p>
            <a:r>
              <a:rPr lang="en-US" baseline="0" dirty="0" smtClean="0">
                <a:sym typeface="Wingdings" pitchFamily="2" charset="2"/>
              </a:rPr>
              <a:t>We currently have </a:t>
            </a:r>
            <a:r>
              <a:rPr lang="en-US" baseline="0" dirty="0" err="1" smtClean="0">
                <a:sym typeface="Wingdings" pitchFamily="2" charset="2"/>
              </a:rPr>
              <a:t>AcpH</a:t>
            </a:r>
            <a:r>
              <a:rPr lang="en-US" baseline="0" dirty="0" smtClean="0">
                <a:sym typeface="Wingdings" pitchFamily="2" charset="2"/>
              </a:rPr>
              <a:t>-GFP expressed and purified, but need to assess activity/binding before this method is validated.</a:t>
            </a:r>
          </a:p>
          <a:p>
            <a:endParaRPr lang="en-US" baseline="0" dirty="0" smtClean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EF7406-DBC6-44FC-B7D8-BB33EF4062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45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PPTase</a:t>
            </a:r>
            <a:r>
              <a:rPr lang="en-US" dirty="0" smtClean="0"/>
              <a:t> = </a:t>
            </a:r>
            <a:r>
              <a:rPr lang="en-US" dirty="0" err="1" smtClean="0"/>
              <a:t>phosphopantetheinyl</a:t>
            </a:r>
            <a:r>
              <a:rPr lang="en-US" dirty="0" smtClean="0"/>
              <a:t> </a:t>
            </a:r>
            <a:r>
              <a:rPr lang="en-US" dirty="0" err="1" smtClean="0"/>
              <a:t>transferase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PPTase</a:t>
            </a:r>
            <a:r>
              <a:rPr lang="en-US" dirty="0" smtClean="0"/>
              <a:t> </a:t>
            </a:r>
            <a:r>
              <a:rPr lang="en-US" dirty="0" err="1" smtClean="0"/>
              <a:t>Sfp</a:t>
            </a:r>
            <a:r>
              <a:rPr lang="en-US" dirty="0" smtClean="0"/>
              <a:t> has been shown previously to both promiscuously</a:t>
            </a:r>
            <a:r>
              <a:rPr lang="en-US" baseline="0" dirty="0" smtClean="0"/>
              <a:t> accept modified coenzyme A, as well as diverse carrier protein substrates including minimal peptides such as “</a:t>
            </a:r>
            <a:r>
              <a:rPr lang="en-US" baseline="0" dirty="0" err="1" smtClean="0"/>
              <a:t>Ybbr</a:t>
            </a:r>
            <a:r>
              <a:rPr lang="en-US" baseline="0" dirty="0" smtClean="0"/>
              <a:t>”. Appends </a:t>
            </a:r>
            <a:r>
              <a:rPr lang="en-US" baseline="0" dirty="0" err="1" smtClean="0"/>
              <a:t>phosphopantetheine</a:t>
            </a:r>
            <a:r>
              <a:rPr lang="en-US" baseline="0" dirty="0" smtClean="0"/>
              <a:t> to a conserved serine in all substrates.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AcpH</a:t>
            </a:r>
            <a:r>
              <a:rPr lang="en-US" baseline="0" dirty="0" smtClean="0"/>
              <a:t> = acyl carrier protein hydrolase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AcpH</a:t>
            </a:r>
            <a:r>
              <a:rPr lang="en-US" baseline="0" dirty="0" smtClean="0"/>
              <a:t> cleaves the </a:t>
            </a:r>
            <a:r>
              <a:rPr lang="en-US" baseline="0" dirty="0" err="1" smtClean="0"/>
              <a:t>phosphopantetheine</a:t>
            </a:r>
            <a:r>
              <a:rPr lang="en-US" baseline="0" dirty="0" smtClean="0"/>
              <a:t> from carrier proteins. It exhibits promiscuity for modified </a:t>
            </a:r>
            <a:r>
              <a:rPr lang="en-US" baseline="0" dirty="0" err="1" smtClean="0"/>
              <a:t>phosphopantetheine</a:t>
            </a:r>
            <a:r>
              <a:rPr lang="en-US" baseline="0" dirty="0" smtClean="0"/>
              <a:t> but does not currently exhibit the level of promiscuity for carrier protein substrates compared to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. Our big goal for this system is to find a minimal peptide that works for both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PPTase</a:t>
            </a:r>
            <a:r>
              <a:rPr lang="en-US" dirty="0" smtClean="0"/>
              <a:t> = </a:t>
            </a:r>
            <a:r>
              <a:rPr lang="en-US" dirty="0" err="1" smtClean="0"/>
              <a:t>phosphopantetheinyl</a:t>
            </a:r>
            <a:r>
              <a:rPr lang="en-US" dirty="0" smtClean="0"/>
              <a:t> </a:t>
            </a:r>
            <a:r>
              <a:rPr lang="en-US" dirty="0" err="1" smtClean="0"/>
              <a:t>transferase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PPTase</a:t>
            </a:r>
            <a:r>
              <a:rPr lang="en-US" dirty="0" smtClean="0"/>
              <a:t> </a:t>
            </a:r>
            <a:r>
              <a:rPr lang="en-US" dirty="0" err="1" smtClean="0"/>
              <a:t>Sfp</a:t>
            </a:r>
            <a:r>
              <a:rPr lang="en-US" dirty="0" smtClean="0"/>
              <a:t> has been shown previously to both promiscuously</a:t>
            </a:r>
            <a:r>
              <a:rPr lang="en-US" baseline="0" dirty="0" smtClean="0"/>
              <a:t> accept modified coenzyme A, as well as diverse carrier protein substrates including minimal peptides such as “</a:t>
            </a:r>
            <a:r>
              <a:rPr lang="en-US" baseline="0" dirty="0" err="1" smtClean="0"/>
              <a:t>Ybbr</a:t>
            </a:r>
            <a:r>
              <a:rPr lang="en-US" baseline="0" dirty="0" smtClean="0"/>
              <a:t>”.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AcpH</a:t>
            </a:r>
            <a:r>
              <a:rPr lang="en-US" baseline="0" dirty="0" smtClean="0"/>
              <a:t> = acyl carrier protein hydrolase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AcpH</a:t>
            </a:r>
            <a:r>
              <a:rPr lang="en-US" baseline="0" dirty="0" smtClean="0"/>
              <a:t> cleaves the </a:t>
            </a:r>
            <a:r>
              <a:rPr lang="en-US" baseline="0" dirty="0" err="1" smtClean="0"/>
              <a:t>phosphopantetheine</a:t>
            </a:r>
            <a:r>
              <a:rPr lang="en-US" baseline="0" dirty="0" smtClean="0"/>
              <a:t> from carrier proteins. It exhibits promiscuity for modified </a:t>
            </a:r>
            <a:r>
              <a:rPr lang="en-US" baseline="0" dirty="0" err="1" smtClean="0"/>
              <a:t>phosphopantetheine</a:t>
            </a:r>
            <a:r>
              <a:rPr lang="en-US" baseline="0" dirty="0" smtClean="0"/>
              <a:t> but does not currently exhibit the level of promiscuity for carrier protein substrates compared to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. Our big goal for this system is to find a minimal peptide that works for both </a:t>
            </a:r>
            <a:r>
              <a:rPr lang="en-US" baseline="0" dirty="0" err="1" smtClean="0"/>
              <a:t>Sfp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88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74850-554F-4BAD-A1C1-C274B7962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5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AcpH</a:t>
            </a:r>
            <a:r>
              <a:rPr lang="en-US" dirty="0" smtClean="0"/>
              <a:t> displays </a:t>
            </a:r>
            <a:r>
              <a:rPr lang="en-US" dirty="0" err="1" smtClean="0"/>
              <a:t>phosphodiesterase</a:t>
            </a:r>
            <a:r>
              <a:rPr lang="en-US" dirty="0" smtClean="0"/>
              <a:t>/hydrolase activity against aligned carrier proteins depicted here, as well as the </a:t>
            </a:r>
            <a:r>
              <a:rPr lang="en-US" dirty="0" err="1" smtClean="0"/>
              <a:t>phosphodiesterase</a:t>
            </a:r>
            <a:r>
              <a:rPr lang="en-US" dirty="0" smtClean="0"/>
              <a:t> standards </a:t>
            </a:r>
            <a:r>
              <a:rPr lang="en-US" dirty="0" err="1" smtClean="0"/>
              <a:t>bis-pNPP</a:t>
            </a:r>
            <a:r>
              <a:rPr lang="en-US" dirty="0" smtClean="0"/>
              <a:t> (4-nitrophenyl phosphate </a:t>
            </a:r>
            <a:r>
              <a:rPr lang="en-US" dirty="0" err="1" smtClean="0"/>
              <a:t>bis</a:t>
            </a:r>
            <a:r>
              <a:rPr lang="en-US" dirty="0" smtClean="0"/>
              <a:t>) and 2’,3’-cAMP (cyclic adenosine monophosphate)</a:t>
            </a:r>
          </a:p>
          <a:p>
            <a:endParaRPr lang="en-US" dirty="0" smtClean="0"/>
          </a:p>
          <a:p>
            <a:r>
              <a:rPr lang="en-US" dirty="0" err="1" smtClean="0"/>
              <a:t>Phosphopantetheine</a:t>
            </a:r>
            <a:r>
              <a:rPr lang="en-US" dirty="0" smtClean="0"/>
              <a:t> is attached to the identically</a:t>
            </a:r>
            <a:r>
              <a:rPr lang="en-US" baseline="0" dirty="0" smtClean="0"/>
              <a:t> conserved serine in 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1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</a:t>
            </a:r>
            <a:r>
              <a:rPr lang="en-US" baseline="0" dirty="0" smtClean="0"/>
              <a:t>ly reported structure comparison of </a:t>
            </a:r>
            <a:r>
              <a:rPr lang="en-US" i="1" baseline="0" dirty="0" smtClean="0"/>
              <a:t>E. coli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to a known </a:t>
            </a:r>
            <a:r>
              <a:rPr lang="en-US" baseline="0" dirty="0" err="1" smtClean="0"/>
              <a:t>phosphodiesterase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SpoT</a:t>
            </a:r>
            <a:r>
              <a:rPr lang="en-US" baseline="0" dirty="0" smtClean="0"/>
              <a:t>” allows a loose idea of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68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Mapping </a:t>
            </a:r>
            <a:r>
              <a:rPr lang="en-US" i="1" baseline="0" dirty="0" smtClean="0"/>
              <a:t>P. </a:t>
            </a:r>
            <a:r>
              <a:rPr lang="en-US" i="1" baseline="0" dirty="0" err="1" smtClean="0"/>
              <a:t>aeruginosa</a:t>
            </a:r>
            <a:r>
              <a:rPr lang="en-US" i="1" baseline="0" dirty="0" smtClean="0"/>
              <a:t>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(the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used in our studies, due to increased stability) onto known </a:t>
            </a:r>
            <a:r>
              <a:rPr lang="en-US" baseline="0" dirty="0" err="1" smtClean="0"/>
              <a:t>phosphodiesterase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SpoT</a:t>
            </a:r>
            <a:r>
              <a:rPr lang="en-US" baseline="0" dirty="0" smtClean="0"/>
              <a:t>” allows a loose idea of </a:t>
            </a:r>
            <a:r>
              <a:rPr lang="en-US" baseline="0" dirty="0" err="1" smtClean="0"/>
              <a:t>PaAcpH</a:t>
            </a:r>
            <a:r>
              <a:rPr lang="en-US" baseline="0" dirty="0" smtClean="0"/>
              <a:t> structure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conserved residues</a:t>
            </a:r>
            <a:r>
              <a:rPr lang="en-US" baseline="0" dirty="0" smtClean="0"/>
              <a:t> from carrier protein structure alignment on previous slide are depicted here, as mapped onto </a:t>
            </a:r>
            <a:r>
              <a:rPr lang="en-US" i="1" baseline="0" dirty="0" smtClean="0"/>
              <a:t>E. coli </a:t>
            </a:r>
            <a:r>
              <a:rPr lang="en-US" baseline="0" dirty="0" smtClean="0"/>
              <a:t>ACP, which is manually docked to the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(auto-docking gave mixed/illogical results)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results indicate conservation on a particular ‘face’ of the ACP, even though the 4 identically conserved residues possessed spacing across multiple helices.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4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baseline="0" dirty="0" smtClean="0"/>
              <a:t>Mapping </a:t>
            </a:r>
            <a:r>
              <a:rPr lang="en-US" i="1" baseline="0" dirty="0" smtClean="0"/>
              <a:t>P. </a:t>
            </a:r>
            <a:r>
              <a:rPr lang="en-US" i="1" baseline="0" dirty="0" err="1" smtClean="0"/>
              <a:t>aeruginosa</a:t>
            </a:r>
            <a:r>
              <a:rPr lang="en-US" i="1" baseline="0" dirty="0" smtClean="0"/>
              <a:t>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(the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used in our studies, due to increased stability) onto known </a:t>
            </a:r>
            <a:r>
              <a:rPr lang="en-US" baseline="0" dirty="0" err="1" smtClean="0"/>
              <a:t>phosphodiesterase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SpoT</a:t>
            </a:r>
            <a:r>
              <a:rPr lang="en-US" baseline="0" dirty="0" smtClean="0"/>
              <a:t>” allows a loose idea of </a:t>
            </a:r>
            <a:r>
              <a:rPr lang="en-US" baseline="0" dirty="0" err="1" smtClean="0"/>
              <a:t>PaAcpH</a:t>
            </a:r>
            <a:r>
              <a:rPr lang="en-US" baseline="0" dirty="0" smtClean="0"/>
              <a:t> structure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conserved residues</a:t>
            </a:r>
            <a:r>
              <a:rPr lang="en-US" baseline="0" dirty="0" smtClean="0"/>
              <a:t> from carrier protein structure alignment on previous slide are depicted here, as mapped onto </a:t>
            </a:r>
            <a:r>
              <a:rPr lang="en-US" i="1" baseline="0" dirty="0" smtClean="0"/>
              <a:t>E. coli </a:t>
            </a:r>
            <a:r>
              <a:rPr lang="en-US" baseline="0" dirty="0" smtClean="0"/>
              <a:t>ACP, which is manually docked to the </a:t>
            </a:r>
            <a:r>
              <a:rPr lang="en-US" baseline="0" dirty="0" err="1" smtClean="0"/>
              <a:t>AcpH</a:t>
            </a:r>
            <a:r>
              <a:rPr lang="en-US" baseline="0" dirty="0" smtClean="0"/>
              <a:t> (auto-docking gave mixed/illogical results)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results indicate conservation on a particular ‘face’ of the ACP, even though the 4 identically conserved residues possessed spacing across multiple helices.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2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most notable difference between the incompatible substrate</a:t>
            </a:r>
            <a:r>
              <a:rPr lang="en-US" baseline="0" dirty="0" smtClean="0"/>
              <a:t> ACPs</a:t>
            </a:r>
            <a:r>
              <a:rPr lang="en-US" dirty="0" smtClean="0"/>
              <a:t> compared to compatible substrates is the distinct lack of a phenylalanine</a:t>
            </a:r>
            <a:r>
              <a:rPr lang="en-US" baseline="0" dirty="0" smtClean="0"/>
              <a:t> upstream of the “DS” active 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74FC7-654A-43FF-9808-23EB2288E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5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732F-16E4-4AAB-847E-39DE09AB04B7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3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B20C-FB88-484B-9238-C84BE609C96A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1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C9467-0940-4ED2-A1B5-87A8C65BB6B4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0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5D7BE-A5C0-4C26-BEAB-3F30A0A5B5E2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0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6AE-24EA-446E-963A-E2D236A9A78D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5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FACC2-6FB0-462D-9A21-833A8848147A}" type="datetime1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C63F-4D58-462F-9D7C-EF99509D84C1}" type="datetime1">
              <a:rPr lang="en-US" smtClean="0"/>
              <a:t>4/8/13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FFA78-B1E8-4C5A-8687-6F6398621CE0}" type="datetime1">
              <a:rPr lang="en-US" smtClean="0"/>
              <a:t>4/8/13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66473-C634-4968-87E5-5FAF9657D13A}" type="datetime1">
              <a:rPr lang="en-US" smtClean="0"/>
              <a:t>4/8/13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2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C007-9418-4A28-866E-AACBC64DDFD6}" type="datetime1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403EF-3ECB-4C13-9B2A-943F8E8CE5AB}" type="datetime1">
              <a:rPr lang="en-US" smtClean="0"/>
              <a:t>4/8/13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2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686BD-BDE3-4C5F-918C-ACBA6EAE9D61}" type="datetime1">
              <a:rPr lang="en-US" smtClean="0"/>
              <a:t>4/8/13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3E4E6-C793-467E-85FB-FE343466D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6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7.png"/><Relationship Id="rId5" Type="http://schemas.openxmlformats.org/officeDocument/2006/relationships/image" Target="../media/image32.gif"/><Relationship Id="rId6" Type="http://schemas.openxmlformats.org/officeDocument/2006/relationships/image" Target="../media/image33.emf"/><Relationship Id="rId7" Type="http://schemas.openxmlformats.org/officeDocument/2006/relationships/image" Target="../media/image34.png"/><Relationship Id="rId8" Type="http://schemas.openxmlformats.org/officeDocument/2006/relationships/oleObject" Target="../embeddings/oleObject66.bin"/><Relationship Id="rId9" Type="http://schemas.openxmlformats.org/officeDocument/2006/relationships/image" Target="../media/image31.emf"/><Relationship Id="rId10" Type="http://schemas.openxmlformats.org/officeDocument/2006/relationships/oleObject" Target="../embeddings/oleObject6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.bin"/><Relationship Id="rId20" Type="http://schemas.openxmlformats.org/officeDocument/2006/relationships/image" Target="../media/image42.png"/><Relationship Id="rId21" Type="http://schemas.openxmlformats.org/officeDocument/2006/relationships/oleObject" Target="../embeddings/oleObject74.bin"/><Relationship Id="rId10" Type="http://schemas.openxmlformats.org/officeDocument/2006/relationships/image" Target="../media/image4.emf"/><Relationship Id="rId11" Type="http://schemas.openxmlformats.org/officeDocument/2006/relationships/oleObject" Target="../embeddings/oleObject71.bin"/><Relationship Id="rId12" Type="http://schemas.openxmlformats.org/officeDocument/2006/relationships/image" Target="../media/image35.emf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oleObject" Target="../embeddings/oleObject72.bin"/><Relationship Id="rId16" Type="http://schemas.openxmlformats.org/officeDocument/2006/relationships/image" Target="../media/image36.emf"/><Relationship Id="rId17" Type="http://schemas.openxmlformats.org/officeDocument/2006/relationships/oleObject" Target="../embeddings/oleObject73.bin"/><Relationship Id="rId18" Type="http://schemas.openxmlformats.org/officeDocument/2006/relationships/image" Target="../media/image37.emf"/><Relationship Id="rId19" Type="http://schemas.openxmlformats.org/officeDocument/2006/relationships/image" Target="../media/image4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68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20" Type="http://schemas.openxmlformats.org/officeDocument/2006/relationships/oleObject" Target="../embeddings/oleObject81.bin"/><Relationship Id="rId10" Type="http://schemas.openxmlformats.org/officeDocument/2006/relationships/image" Target="../media/image3.emf"/><Relationship Id="rId11" Type="http://schemas.openxmlformats.org/officeDocument/2006/relationships/oleObject" Target="../embeddings/oleObject77.bin"/><Relationship Id="rId12" Type="http://schemas.openxmlformats.org/officeDocument/2006/relationships/image" Target="../media/image4.emf"/><Relationship Id="rId13" Type="http://schemas.openxmlformats.org/officeDocument/2006/relationships/oleObject" Target="../embeddings/oleObject78.bin"/><Relationship Id="rId14" Type="http://schemas.openxmlformats.org/officeDocument/2006/relationships/image" Target="../media/image35.emf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oleObject" Target="../embeddings/oleObject79.bin"/><Relationship Id="rId18" Type="http://schemas.openxmlformats.org/officeDocument/2006/relationships/image" Target="../media/image36.emf"/><Relationship Id="rId19" Type="http://schemas.openxmlformats.org/officeDocument/2006/relationships/oleObject" Target="../embeddings/oleObject80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oleObject" Target="../embeddings/oleObject75.bin"/><Relationship Id="rId8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emf"/><Relationship Id="rId20" Type="http://schemas.openxmlformats.org/officeDocument/2006/relationships/oleObject" Target="../embeddings/oleObject10.bin"/><Relationship Id="rId21" Type="http://schemas.openxmlformats.org/officeDocument/2006/relationships/image" Target="../media/image10.emf"/><Relationship Id="rId22" Type="http://schemas.openxmlformats.org/officeDocument/2006/relationships/oleObject" Target="../embeddings/oleObject11.bin"/><Relationship Id="rId23" Type="http://schemas.openxmlformats.org/officeDocument/2006/relationships/oleObject" Target="../embeddings/oleObject12.bin"/><Relationship Id="rId24" Type="http://schemas.openxmlformats.org/officeDocument/2006/relationships/image" Target="../media/image11.png"/><Relationship Id="rId25" Type="http://schemas.microsoft.com/office/2007/relationships/hdphoto" Target="../media/hdphoto1.wdp"/><Relationship Id="rId26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6.emf"/><Relationship Id="rId12" Type="http://schemas.openxmlformats.org/officeDocument/2006/relationships/oleObject" Target="../embeddings/oleObject5.bin"/><Relationship Id="rId13" Type="http://schemas.openxmlformats.org/officeDocument/2006/relationships/oleObject" Target="../embeddings/oleObject6.bin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7.emf"/><Relationship Id="rId16" Type="http://schemas.openxmlformats.org/officeDocument/2006/relationships/oleObject" Target="../embeddings/oleObject8.bin"/><Relationship Id="rId17" Type="http://schemas.openxmlformats.org/officeDocument/2006/relationships/image" Target="../media/image8.emf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8.bin"/><Relationship Id="rId14" Type="http://schemas.openxmlformats.org/officeDocument/2006/relationships/oleObject" Target="../embeddings/oleObject19.bin"/><Relationship Id="rId15" Type="http://schemas.openxmlformats.org/officeDocument/2006/relationships/image" Target="../media/image7.emf"/><Relationship Id="rId16" Type="http://schemas.openxmlformats.org/officeDocument/2006/relationships/oleObject" Target="../embeddings/oleObject20.bin"/><Relationship Id="rId17" Type="http://schemas.openxmlformats.org/officeDocument/2006/relationships/image" Target="../media/image8.emf"/><Relationship Id="rId18" Type="http://schemas.openxmlformats.org/officeDocument/2006/relationships/oleObject" Target="../embeddings/oleObject21.bin"/><Relationship Id="rId19" Type="http://schemas.openxmlformats.org/officeDocument/2006/relationships/image" Target="../media/image9.emf"/><Relationship Id="rId63" Type="http://schemas.openxmlformats.org/officeDocument/2006/relationships/oleObject" Target="../embeddings/oleObject62.bin"/><Relationship Id="rId64" Type="http://schemas.openxmlformats.org/officeDocument/2006/relationships/oleObject" Target="../embeddings/oleObject63.bin"/><Relationship Id="rId65" Type="http://schemas.openxmlformats.org/officeDocument/2006/relationships/oleObject" Target="../embeddings/oleObject64.bin"/><Relationship Id="rId66" Type="http://schemas.openxmlformats.org/officeDocument/2006/relationships/oleObject" Target="../embeddings/oleObject65.bin"/><Relationship Id="rId50" Type="http://schemas.openxmlformats.org/officeDocument/2006/relationships/oleObject" Target="../embeddings/oleObject49.bin"/><Relationship Id="rId51" Type="http://schemas.openxmlformats.org/officeDocument/2006/relationships/oleObject" Target="../embeddings/oleObject50.bin"/><Relationship Id="rId52" Type="http://schemas.openxmlformats.org/officeDocument/2006/relationships/oleObject" Target="../embeddings/oleObject51.bin"/><Relationship Id="rId53" Type="http://schemas.openxmlformats.org/officeDocument/2006/relationships/oleObject" Target="../embeddings/oleObject52.bin"/><Relationship Id="rId54" Type="http://schemas.openxmlformats.org/officeDocument/2006/relationships/oleObject" Target="../embeddings/oleObject53.bin"/><Relationship Id="rId55" Type="http://schemas.openxmlformats.org/officeDocument/2006/relationships/oleObject" Target="../embeddings/oleObject54.bin"/><Relationship Id="rId56" Type="http://schemas.openxmlformats.org/officeDocument/2006/relationships/oleObject" Target="../embeddings/oleObject55.bin"/><Relationship Id="rId57" Type="http://schemas.openxmlformats.org/officeDocument/2006/relationships/oleObject" Target="../embeddings/oleObject56.bin"/><Relationship Id="rId58" Type="http://schemas.openxmlformats.org/officeDocument/2006/relationships/oleObject" Target="../embeddings/oleObject57.bin"/><Relationship Id="rId59" Type="http://schemas.openxmlformats.org/officeDocument/2006/relationships/oleObject" Target="../embeddings/oleObject58.bin"/><Relationship Id="rId40" Type="http://schemas.openxmlformats.org/officeDocument/2006/relationships/oleObject" Target="../embeddings/oleObject39.bin"/><Relationship Id="rId41" Type="http://schemas.openxmlformats.org/officeDocument/2006/relationships/oleObject" Target="../embeddings/oleObject40.bin"/><Relationship Id="rId42" Type="http://schemas.openxmlformats.org/officeDocument/2006/relationships/oleObject" Target="../embeddings/oleObject41.bin"/><Relationship Id="rId43" Type="http://schemas.openxmlformats.org/officeDocument/2006/relationships/oleObject" Target="../embeddings/oleObject42.bin"/><Relationship Id="rId44" Type="http://schemas.openxmlformats.org/officeDocument/2006/relationships/oleObject" Target="../embeddings/oleObject43.bin"/><Relationship Id="rId45" Type="http://schemas.openxmlformats.org/officeDocument/2006/relationships/oleObject" Target="../embeddings/oleObject44.bin"/><Relationship Id="rId46" Type="http://schemas.openxmlformats.org/officeDocument/2006/relationships/oleObject" Target="../embeddings/oleObject45.bin"/><Relationship Id="rId47" Type="http://schemas.openxmlformats.org/officeDocument/2006/relationships/oleObject" Target="../embeddings/oleObject46.bin"/><Relationship Id="rId48" Type="http://schemas.openxmlformats.org/officeDocument/2006/relationships/oleObject" Target="../embeddings/oleObject47.bin"/><Relationship Id="rId49" Type="http://schemas.openxmlformats.org/officeDocument/2006/relationships/oleObject" Target="../embeddings/oleObject48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4.emf"/><Relationship Id="rId8" Type="http://schemas.openxmlformats.org/officeDocument/2006/relationships/oleObject" Target="../embeddings/oleObject15.bin"/><Relationship Id="rId9" Type="http://schemas.openxmlformats.org/officeDocument/2006/relationships/image" Target="../media/image5.emf"/><Relationship Id="rId30" Type="http://schemas.openxmlformats.org/officeDocument/2006/relationships/oleObject" Target="../embeddings/oleObject29.bin"/><Relationship Id="rId31" Type="http://schemas.openxmlformats.org/officeDocument/2006/relationships/oleObject" Target="../embeddings/oleObject30.bin"/><Relationship Id="rId32" Type="http://schemas.openxmlformats.org/officeDocument/2006/relationships/oleObject" Target="../embeddings/oleObject31.bin"/><Relationship Id="rId33" Type="http://schemas.openxmlformats.org/officeDocument/2006/relationships/oleObject" Target="../embeddings/oleObject32.bin"/><Relationship Id="rId34" Type="http://schemas.openxmlformats.org/officeDocument/2006/relationships/oleObject" Target="../embeddings/oleObject33.bin"/><Relationship Id="rId35" Type="http://schemas.openxmlformats.org/officeDocument/2006/relationships/oleObject" Target="../embeddings/oleObject34.bin"/><Relationship Id="rId36" Type="http://schemas.openxmlformats.org/officeDocument/2006/relationships/oleObject" Target="../embeddings/oleObject35.bin"/><Relationship Id="rId37" Type="http://schemas.openxmlformats.org/officeDocument/2006/relationships/oleObject" Target="../embeddings/oleObject36.bin"/><Relationship Id="rId38" Type="http://schemas.openxmlformats.org/officeDocument/2006/relationships/oleObject" Target="../embeddings/oleObject37.bin"/><Relationship Id="rId39" Type="http://schemas.openxmlformats.org/officeDocument/2006/relationships/oleObject" Target="../embeddings/oleObject38.bin"/><Relationship Id="rId20" Type="http://schemas.openxmlformats.org/officeDocument/2006/relationships/oleObject" Target="../embeddings/oleObject22.bin"/><Relationship Id="rId21" Type="http://schemas.openxmlformats.org/officeDocument/2006/relationships/image" Target="../media/image13.emf"/><Relationship Id="rId22" Type="http://schemas.openxmlformats.org/officeDocument/2006/relationships/oleObject" Target="../embeddings/oleObject23.bin"/><Relationship Id="rId23" Type="http://schemas.openxmlformats.org/officeDocument/2006/relationships/image" Target="../media/image14.emf"/><Relationship Id="rId24" Type="http://schemas.openxmlformats.org/officeDocument/2006/relationships/oleObject" Target="../embeddings/oleObject24.bin"/><Relationship Id="rId25" Type="http://schemas.openxmlformats.org/officeDocument/2006/relationships/image" Target="../media/image15.emf"/><Relationship Id="rId26" Type="http://schemas.openxmlformats.org/officeDocument/2006/relationships/oleObject" Target="../embeddings/oleObject25.bin"/><Relationship Id="rId27" Type="http://schemas.openxmlformats.org/officeDocument/2006/relationships/oleObject" Target="../embeddings/oleObject26.bin"/><Relationship Id="rId28" Type="http://schemas.openxmlformats.org/officeDocument/2006/relationships/oleObject" Target="../embeddings/oleObject27.bin"/><Relationship Id="rId29" Type="http://schemas.openxmlformats.org/officeDocument/2006/relationships/oleObject" Target="../embeddings/oleObject28.bin"/><Relationship Id="rId60" Type="http://schemas.openxmlformats.org/officeDocument/2006/relationships/oleObject" Target="../embeddings/oleObject59.bin"/><Relationship Id="rId61" Type="http://schemas.openxmlformats.org/officeDocument/2006/relationships/oleObject" Target="../embeddings/oleObject60.bin"/><Relationship Id="rId62" Type="http://schemas.openxmlformats.org/officeDocument/2006/relationships/oleObject" Target="../embeddings/oleObject61.bin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6.emf"/><Relationship Id="rId12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7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2543634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Developing short peptides for reversible and specific labeling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594" y="3985985"/>
            <a:ext cx="6400800" cy="1253672"/>
          </a:xfrm>
        </p:spPr>
        <p:txBody>
          <a:bodyPr>
            <a:normAutofit/>
          </a:bodyPr>
          <a:lstStyle/>
          <a:p>
            <a:pPr algn="l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Biocatalyst Subgroup</a:t>
            </a:r>
          </a:p>
          <a:p>
            <a:pPr algn="l"/>
            <a:r>
              <a:rPr lang="en-US" dirty="0" smtClean="0"/>
              <a:t>March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0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886" y="555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Known </a:t>
            </a:r>
            <a:r>
              <a:rPr lang="en-US" sz="3600" dirty="0" err="1" smtClean="0"/>
              <a:t>AcpH</a:t>
            </a:r>
            <a:r>
              <a:rPr lang="en-US" sz="3600" dirty="0"/>
              <a:t>-</a:t>
            </a:r>
            <a:r>
              <a:rPr lang="en-US" sz="3600" u="sng" dirty="0" smtClean="0"/>
              <a:t>in</a:t>
            </a:r>
            <a:r>
              <a:rPr lang="en-US" sz="3600" dirty="0" smtClean="0"/>
              <a:t>compatible substrates</a:t>
            </a:r>
            <a:endParaRPr lang="en-US" sz="3600" dirty="0"/>
          </a:p>
        </p:txBody>
      </p:sp>
      <p:pic>
        <p:nvPicPr>
          <p:cNvPr id="24578" name="Picture 2" descr="C:\Users\Nick\Documents\Burkart Lab\Sequences\AcpH substrate ACP alignment T-coffee\non-substrate ACPs aligned to E coli\result 300dpi.tif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52"/>
          <a:stretch/>
        </p:blipFill>
        <p:spPr bwMode="auto">
          <a:xfrm>
            <a:off x="126128" y="1308540"/>
            <a:ext cx="8854013" cy="32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0" t="45197" r="21664" b="35837"/>
          <a:stretch/>
        </p:blipFill>
        <p:spPr bwMode="auto">
          <a:xfrm>
            <a:off x="51048" y="4871545"/>
            <a:ext cx="9045671" cy="156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74676" y="4824247"/>
            <a:ext cx="157655" cy="15608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62097" y="6432367"/>
            <a:ext cx="4818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 conserved </a:t>
            </a:r>
            <a:r>
              <a:rPr lang="en-US" b="1" dirty="0" err="1" smtClean="0"/>
              <a:t>phenylalanines</a:t>
            </a:r>
            <a:r>
              <a:rPr lang="en-US" b="1" dirty="0" smtClean="0"/>
              <a:t> in non-substrates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128" y="867103"/>
            <a:ext cx="758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(aligned to a known substrate, </a:t>
            </a:r>
            <a:r>
              <a:rPr lang="en-US" i="1" dirty="0" smtClean="0"/>
              <a:t>E. coli </a:t>
            </a:r>
            <a:r>
              <a:rPr lang="en-US" dirty="0" err="1" smtClean="0"/>
              <a:t>AcpP</a:t>
            </a:r>
            <a:r>
              <a:rPr lang="en-US" dirty="0" smtClean="0"/>
              <a:t> “</a:t>
            </a:r>
            <a:r>
              <a:rPr lang="en-US" dirty="0" err="1" smtClean="0"/>
              <a:t>EcACP</a:t>
            </a:r>
            <a:r>
              <a:rPr lang="en-US" dirty="0" smtClean="0"/>
              <a:t>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86" y="8545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Generate peptide libraries &amp; label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85" r="6369" b="33851"/>
          <a:stretch/>
        </p:blipFill>
        <p:spPr bwMode="auto">
          <a:xfrm>
            <a:off x="478587" y="1292774"/>
            <a:ext cx="8176672" cy="192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22469" y="3121571"/>
            <a:ext cx="28377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XXX</a:t>
            </a:r>
            <a:r>
              <a:rPr lang="en-US" sz="2200" b="1" dirty="0" smtClean="0">
                <a:solidFill>
                  <a:srgbClr val="FF0000"/>
                </a:solidFill>
              </a:rPr>
              <a:t>F</a:t>
            </a:r>
            <a:r>
              <a:rPr lang="en-US" sz="2200" dirty="0" smtClean="0"/>
              <a:t>XXXXX</a:t>
            </a:r>
            <a:r>
              <a:rPr lang="en-US" sz="2200" b="1" dirty="0" smtClean="0">
                <a:solidFill>
                  <a:srgbClr val="FF0000"/>
                </a:solidFill>
              </a:rPr>
              <a:t>DS</a:t>
            </a:r>
            <a:r>
              <a:rPr lang="en-US" sz="2200" dirty="0" smtClean="0"/>
              <a:t>XXXXX</a:t>
            </a:r>
            <a:endParaRPr lang="en-US" sz="2200" dirty="0"/>
          </a:p>
        </p:txBody>
      </p:sp>
      <p:pic>
        <p:nvPicPr>
          <p:cNvPr id="31746" name="Picture 2" descr="http://cellbiology.med.unsw.edu.au/units/images/96wellmicroplate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" y="3830320"/>
            <a:ext cx="2585102" cy="18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19" y="3798788"/>
            <a:ext cx="2632856" cy="185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3799865"/>
            <a:ext cx="2648608" cy="185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393121"/>
              </p:ext>
            </p:extLst>
          </p:nvPr>
        </p:nvGraphicFramePr>
        <p:xfrm>
          <a:off x="2727735" y="4668910"/>
          <a:ext cx="469900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8" name="CS ChemDraw Drawing" r:id="rId8" imgW="469167" imgH="107803" progId="ChemDraw.Document.6.0">
                  <p:embed/>
                </p:oleObj>
              </mc:Choice>
              <mc:Fallback>
                <p:oleObj name="CS ChemDraw Drawing" r:id="rId8" imgW="469167" imgH="1078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27735" y="4668910"/>
                        <a:ext cx="469900" cy="10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03893"/>
              </p:ext>
            </p:extLst>
          </p:nvPr>
        </p:nvGraphicFramePr>
        <p:xfrm>
          <a:off x="5946665" y="4645064"/>
          <a:ext cx="469900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9" name="CS ChemDraw Drawing" r:id="rId10" imgW="469167" imgH="107803" progId="ChemDraw.Document.6.0">
                  <p:embed/>
                </p:oleObj>
              </mc:Choice>
              <mc:Fallback>
                <p:oleObj name="CS ChemDraw Drawing" r:id="rId10" imgW="469167" imgH="107803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665" y="4645064"/>
                        <a:ext cx="469900" cy="10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606684" y="4335517"/>
            <a:ext cx="7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FC10AD"/>
                </a:solidFill>
              </a:rPr>
              <a:t>r</a:t>
            </a:r>
            <a:r>
              <a:rPr lang="en-US" sz="1600" dirty="0" err="1" smtClean="0"/>
              <a:t>CoA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575151" y="4721482"/>
            <a:ext cx="7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PPTase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785936" y="4713306"/>
            <a:ext cx="798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rgbClr val="03D72B"/>
                </a:solidFill>
              </a:rPr>
              <a:t>g</a:t>
            </a:r>
            <a:r>
              <a:rPr lang="en-US" sz="1600" b="1" dirty="0" err="1" smtClean="0"/>
              <a:t>AcpH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785945" y="4333721"/>
            <a:ext cx="7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EDTA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183" y="5644177"/>
            <a:ext cx="1681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Peptide Library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436881" y="5676396"/>
            <a:ext cx="2333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Labeled Peptide, </a:t>
            </a:r>
          </a:p>
          <a:p>
            <a:pPr algn="ctr"/>
            <a:r>
              <a:rPr lang="en-US" sz="1600" b="1" dirty="0" smtClean="0"/>
              <a:t>Total “</a:t>
            </a:r>
            <a:r>
              <a:rPr lang="en-US" sz="1600" b="1" dirty="0" smtClean="0">
                <a:solidFill>
                  <a:srgbClr val="FC10AD"/>
                </a:solidFill>
              </a:rPr>
              <a:t>r</a:t>
            </a:r>
            <a:r>
              <a:rPr lang="en-US" sz="1600" b="1" dirty="0" smtClean="0"/>
              <a:t>” Signal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6584601" y="5676396"/>
            <a:ext cx="2333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Labeled Peptide, </a:t>
            </a:r>
          </a:p>
          <a:p>
            <a:pPr algn="ctr"/>
            <a:r>
              <a:rPr lang="en-US" sz="1600" b="1" dirty="0" smtClean="0"/>
              <a:t>“</a:t>
            </a:r>
            <a:r>
              <a:rPr lang="en-US" sz="1600" b="1" dirty="0" smtClean="0">
                <a:solidFill>
                  <a:srgbClr val="03D72B"/>
                </a:solidFill>
              </a:rPr>
              <a:t>g-</a:t>
            </a:r>
            <a:r>
              <a:rPr lang="en-US" sz="1600" b="1" dirty="0" smtClean="0">
                <a:solidFill>
                  <a:srgbClr val="FC10AD"/>
                </a:solidFill>
              </a:rPr>
              <a:t>r</a:t>
            </a:r>
            <a:r>
              <a:rPr lang="en-US" sz="1600" b="1" dirty="0" smtClean="0"/>
              <a:t>” Binding Signal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2927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4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106">
            <a:off x="7027459" y="4945175"/>
            <a:ext cx="838978" cy="868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07" y="111615"/>
            <a:ext cx="8630836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Studying </a:t>
            </a:r>
            <a:r>
              <a:rPr lang="en-US" sz="4000" dirty="0" err="1" smtClean="0"/>
              <a:t>PPTase</a:t>
            </a:r>
            <a:r>
              <a:rPr lang="en-US" sz="4000" dirty="0" smtClean="0"/>
              <a:t>/</a:t>
            </a:r>
            <a:r>
              <a:rPr lang="en-US" sz="4000" dirty="0" err="1" smtClean="0"/>
              <a:t>AcpH</a:t>
            </a:r>
            <a:r>
              <a:rPr lang="en-US" sz="4000" dirty="0" smtClean="0"/>
              <a:t> activity (FRET)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37454" cy="91143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Increasing peptide screening throughput with FRET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1628495" y="5947641"/>
            <a:ext cx="742950" cy="96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745060" y="600991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Sfp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86590" y="5811358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LEFIASKLA</a:t>
            </a:r>
            <a:endParaRPr lang="en-US" sz="1100" b="1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094221"/>
              </p:ext>
            </p:extLst>
          </p:nvPr>
        </p:nvGraphicFramePr>
        <p:xfrm>
          <a:off x="389790" y="5620858"/>
          <a:ext cx="221460" cy="28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58" name="CS ChemDraw Drawing" r:id="rId5" imgW="316371" imgH="400311" progId="ChemDraw.Document.6.0">
                  <p:embed/>
                </p:oleObj>
              </mc:Choice>
              <mc:Fallback>
                <p:oleObj name="CS ChemDraw Drawing" r:id="rId5" imgW="316371" imgH="4003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9790" y="5620858"/>
                        <a:ext cx="221460" cy="28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64543" y="3098774"/>
            <a:ext cx="1470854" cy="2660962"/>
            <a:chOff x="1206487" y="2329532"/>
            <a:chExt cx="1470854" cy="2660962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118105"/>
                </p:ext>
              </p:extLst>
            </p:nvPr>
          </p:nvGraphicFramePr>
          <p:xfrm>
            <a:off x="1206487" y="2477412"/>
            <a:ext cx="1470854" cy="2513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59" name="CS ChemDraw Drawing" r:id="rId7" imgW="2101220" imgH="3590117" progId="ChemDraw.Document.6.0">
                    <p:embed/>
                  </p:oleObj>
                </mc:Choice>
                <mc:Fallback>
                  <p:oleObj name="CS ChemDraw Drawing" r:id="rId7" imgW="2101220" imgH="359011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06487" y="2477412"/>
                          <a:ext cx="1470854" cy="2513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10"/>
            <p:cNvSpPr/>
            <p:nvPr/>
          </p:nvSpPr>
          <p:spPr>
            <a:xfrm>
              <a:off x="1396806" y="2329532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52732" y="3506012"/>
            <a:ext cx="1885950" cy="2578104"/>
            <a:chOff x="2951134" y="3564068"/>
            <a:chExt cx="1885950" cy="2578104"/>
          </a:xfrm>
        </p:grpSpPr>
        <p:sp>
          <p:nvSpPr>
            <p:cNvPr id="22" name="TextBox 21"/>
            <p:cNvSpPr txBox="1"/>
            <p:nvPr/>
          </p:nvSpPr>
          <p:spPr>
            <a:xfrm>
              <a:off x="2951134" y="5880562"/>
              <a:ext cx="188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D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S</a:t>
              </a:r>
              <a:r>
                <a:rPr lang="en-US" sz="1100" b="1" dirty="0" smtClean="0"/>
                <a:t>LEFIASKLA</a:t>
              </a:r>
              <a:endParaRPr lang="en-US" sz="1100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199467" y="3564068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8418041"/>
                </p:ext>
              </p:extLst>
            </p:nvPr>
          </p:nvGraphicFramePr>
          <p:xfrm>
            <a:off x="3018370" y="3726407"/>
            <a:ext cx="543823" cy="2245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60" name="CS ChemDraw Drawing" r:id="rId9" imgW="776890" imgH="3207621" progId="ChemDraw.Document.6.0">
                    <p:embed/>
                  </p:oleObj>
                </mc:Choice>
                <mc:Fallback>
                  <p:oleObj name="CS ChemDraw Drawing" r:id="rId9" imgW="776890" imgH="320762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018370" y="3726407"/>
                          <a:ext cx="543823" cy="22453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Oval 12"/>
          <p:cNvSpPr/>
          <p:nvPr/>
        </p:nvSpPr>
        <p:spPr>
          <a:xfrm>
            <a:off x="4407681" y="1847371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221479"/>
              </p:ext>
            </p:extLst>
          </p:nvPr>
        </p:nvGraphicFramePr>
        <p:xfrm>
          <a:off x="4840646" y="1413456"/>
          <a:ext cx="1263944" cy="106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1" name="CS ChemDraw Drawing" r:id="rId11" imgW="1805634" imgH="1528364" progId="ChemDraw.Document.6.0">
                  <p:embed/>
                </p:oleObj>
              </mc:Choice>
              <mc:Fallback>
                <p:oleObj name="CS ChemDraw Drawing" r:id="rId11" imgW="1805634" imgH="152836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40646" y="1413456"/>
                        <a:ext cx="1263944" cy="106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610438" y="1753427"/>
            <a:ext cx="3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96172" y="2423335"/>
            <a:ext cx="1362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rhodamine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6747292" y="1785790"/>
            <a:ext cx="153064" cy="162394"/>
          </a:xfrm>
          <a:prstGeom prst="ellipse">
            <a:avLst/>
          </a:prstGeom>
          <a:solidFill>
            <a:srgbClr val="6AE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49346" y="1688578"/>
            <a:ext cx="3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47292" y="2500740"/>
            <a:ext cx="2366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Green Fluorescent Protein (GFP)</a:t>
            </a:r>
          </a:p>
          <a:p>
            <a:pPr algn="ctr"/>
            <a:r>
              <a:rPr lang="en-US" sz="1200" dirty="0"/>
              <a:t>o</a:t>
            </a:r>
            <a:r>
              <a:rPr lang="en-US" sz="1200" dirty="0" smtClean="0"/>
              <a:t>r Fluorescein</a:t>
            </a:r>
            <a:endParaRPr lang="en-US" sz="1200" dirty="0"/>
          </a:p>
        </p:txBody>
      </p:sp>
      <p:pic>
        <p:nvPicPr>
          <p:cNvPr id="56" name="Picture 4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1469">
            <a:off x="7812754" y="5280805"/>
            <a:ext cx="424602" cy="70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59" y="1422200"/>
            <a:ext cx="1040493" cy="1110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111059"/>
              </p:ext>
            </p:extLst>
          </p:nvPr>
        </p:nvGraphicFramePr>
        <p:xfrm>
          <a:off x="5266128" y="5260708"/>
          <a:ext cx="70961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2" name="CS ChemDraw Drawing" r:id="rId15" imgW="709873" imgH="561730" progId="ChemDraw.Document.6.0">
                  <p:embed/>
                </p:oleObj>
              </mc:Choice>
              <mc:Fallback>
                <p:oleObj name="CS ChemDraw Drawing" r:id="rId15" imgW="709873" imgH="56173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66128" y="5260708"/>
                        <a:ext cx="709613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ight Arrow 53"/>
          <p:cNvSpPr/>
          <p:nvPr/>
        </p:nvSpPr>
        <p:spPr>
          <a:xfrm>
            <a:off x="5221952" y="5938618"/>
            <a:ext cx="742950" cy="96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328768" y="5822683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LEFIASKLA</a:t>
            </a:r>
            <a:endParaRPr lang="en-US" sz="1100" b="1" dirty="0"/>
          </a:p>
        </p:txBody>
      </p:sp>
      <p:sp>
        <p:nvSpPr>
          <p:cNvPr id="59" name="Oval 58"/>
          <p:cNvSpPr/>
          <p:nvPr/>
        </p:nvSpPr>
        <p:spPr>
          <a:xfrm>
            <a:off x="8308305" y="3518153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008360"/>
              </p:ext>
            </p:extLst>
          </p:nvPr>
        </p:nvGraphicFramePr>
        <p:xfrm>
          <a:off x="6066721" y="3325669"/>
          <a:ext cx="22510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3" name="CS ChemDraw Drawing" r:id="rId17" imgW="3207631" imgH="785806" progId="ChemDraw.Document.6.0">
                  <p:embed/>
                </p:oleObj>
              </mc:Choice>
              <mc:Fallback>
                <p:oleObj name="CS ChemDraw Drawing" r:id="rId17" imgW="3207631" imgH="78580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66721" y="3325669"/>
                        <a:ext cx="2251075" cy="550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Oval 65"/>
          <p:cNvSpPr/>
          <p:nvPr/>
        </p:nvSpPr>
        <p:spPr>
          <a:xfrm>
            <a:off x="7462958" y="5850772"/>
            <a:ext cx="153064" cy="162394"/>
          </a:xfrm>
          <a:prstGeom prst="ellipse">
            <a:avLst/>
          </a:prstGeom>
          <a:solidFill>
            <a:srgbClr val="6AE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7214720" y="5931382"/>
            <a:ext cx="232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93" name="TextBox 40992"/>
          <p:cNvSpPr txBox="1"/>
          <p:nvPr/>
        </p:nvSpPr>
        <p:spPr>
          <a:xfrm>
            <a:off x="5323266" y="5328020"/>
            <a:ext cx="74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AcpH</a:t>
            </a:r>
            <a:endParaRPr lang="en-US" sz="1400" b="1" dirty="0"/>
          </a:p>
        </p:txBody>
      </p:sp>
      <p:sp>
        <p:nvSpPr>
          <p:cNvPr id="40994" name="TextBox 40993"/>
          <p:cNvSpPr txBox="1"/>
          <p:nvPr/>
        </p:nvSpPr>
        <p:spPr>
          <a:xfrm>
            <a:off x="6894342" y="4560942"/>
            <a:ext cx="10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DETECT</a:t>
            </a:r>
            <a:endParaRPr lang="en-US" b="1" dirty="0"/>
          </a:p>
        </p:txBody>
      </p:sp>
      <p:sp>
        <p:nvSpPr>
          <p:cNvPr id="40995" name="TextBox 40994"/>
          <p:cNvSpPr txBox="1"/>
          <p:nvPr/>
        </p:nvSpPr>
        <p:spPr>
          <a:xfrm>
            <a:off x="7741139" y="5151089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endParaRPr lang="en-US" baseline="-25000" dirty="0"/>
          </a:p>
        </p:txBody>
      </p:sp>
      <p:sp>
        <p:nvSpPr>
          <p:cNvPr id="75" name="TextBox 74"/>
          <p:cNvSpPr txBox="1"/>
          <p:nvPr/>
        </p:nvSpPr>
        <p:spPr>
          <a:xfrm>
            <a:off x="3495716" y="2791815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>
                <a:latin typeface="Arial"/>
                <a:cs typeface="Arial"/>
              </a:rPr>
              <a:t>3</a:t>
            </a:r>
            <a:endParaRPr lang="en-US" baseline="-25000" dirty="0"/>
          </a:p>
        </p:txBody>
      </p:sp>
      <p:sp>
        <p:nvSpPr>
          <p:cNvPr id="76" name="TextBox 75"/>
          <p:cNvSpPr txBox="1"/>
          <p:nvPr/>
        </p:nvSpPr>
        <p:spPr>
          <a:xfrm>
            <a:off x="12422" y="5965637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886024" y="5950587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152555" y="5960826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40998" name="Rectangle 40997"/>
          <p:cNvSpPr/>
          <p:nvPr/>
        </p:nvSpPr>
        <p:spPr>
          <a:xfrm>
            <a:off x="4296227" y="1320800"/>
            <a:ext cx="4746171" cy="1641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920318" y="5075346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2</a:t>
            </a:r>
            <a:endParaRPr lang="en-US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40540" y="6171450"/>
            <a:ext cx="15589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fusion peptide</a:t>
            </a:r>
            <a:endParaRPr lang="en-US" sz="1600" dirty="0"/>
          </a:p>
        </p:txBody>
      </p:sp>
      <p:sp>
        <p:nvSpPr>
          <p:cNvPr id="63" name="Oval 62"/>
          <p:cNvSpPr/>
          <p:nvPr/>
        </p:nvSpPr>
        <p:spPr>
          <a:xfrm>
            <a:off x="1304486" y="5857421"/>
            <a:ext cx="153064" cy="162394"/>
          </a:xfrm>
          <a:prstGeom prst="ellipse">
            <a:avLst/>
          </a:prstGeom>
          <a:solidFill>
            <a:srgbClr val="6AE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1056248" y="5938031"/>
            <a:ext cx="232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176153" y="5851930"/>
            <a:ext cx="153064" cy="162394"/>
          </a:xfrm>
          <a:prstGeom prst="ellipse">
            <a:avLst/>
          </a:prstGeom>
          <a:solidFill>
            <a:srgbClr val="6AE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3927915" y="5932540"/>
            <a:ext cx="2322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46501">
            <a:off x="3726846" y="2915875"/>
            <a:ext cx="450530" cy="74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042" y="3521830"/>
            <a:ext cx="890182" cy="227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4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3019">
            <a:off x="4516528" y="5194202"/>
            <a:ext cx="424602" cy="70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421607"/>
              </p:ext>
            </p:extLst>
          </p:nvPr>
        </p:nvGraphicFramePr>
        <p:xfrm>
          <a:off x="6529952" y="5614017"/>
          <a:ext cx="22066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64" name="CS ChemDraw Drawing" r:id="rId21" imgW="316371" imgH="400311" progId="ChemDraw.Document.6.0">
                  <p:embed/>
                </p:oleObj>
              </mc:Choice>
              <mc:Fallback>
                <p:oleObj name="CS ChemDraw Drawing" r:id="rId21" imgW="316371" imgH="400311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952" y="5614017"/>
                        <a:ext cx="22066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TextBox 78"/>
          <p:cNvSpPr txBox="1"/>
          <p:nvPr/>
        </p:nvSpPr>
        <p:spPr>
          <a:xfrm>
            <a:off x="4610438" y="4917264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138711" y="4015327"/>
            <a:ext cx="513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2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4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1955">
            <a:off x="4907256" y="4553143"/>
            <a:ext cx="838978" cy="868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9" name="Picture 7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46501">
            <a:off x="6986805" y="2963922"/>
            <a:ext cx="450530" cy="745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8641">
            <a:off x="7103080" y="3448115"/>
            <a:ext cx="748385" cy="191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90" y="86884"/>
            <a:ext cx="8630836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Studying peptide/</a:t>
            </a:r>
            <a:r>
              <a:rPr lang="en-US" sz="4000" dirty="0" err="1" smtClean="0"/>
              <a:t>AcpH</a:t>
            </a:r>
            <a:r>
              <a:rPr lang="en-US" sz="4000" dirty="0" smtClean="0"/>
              <a:t> binding (FRET)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37454" cy="911434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Increasing peptide screening throughput with FRET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1628495" y="5947641"/>
            <a:ext cx="742950" cy="96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745060" y="6009916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Sfp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86590" y="5811358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D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LEFIASKLA</a:t>
            </a:r>
            <a:endParaRPr lang="en-US" sz="1100" b="1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721831"/>
              </p:ext>
            </p:extLst>
          </p:nvPr>
        </p:nvGraphicFramePr>
        <p:xfrm>
          <a:off x="389790" y="5620858"/>
          <a:ext cx="221460" cy="280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1" name="CS ChemDraw Drawing" r:id="rId7" imgW="316371" imgH="400311" progId="ChemDraw.Document.6.0">
                  <p:embed/>
                </p:oleObj>
              </mc:Choice>
              <mc:Fallback>
                <p:oleObj name="CS ChemDraw Drawing" r:id="rId7" imgW="316371" imgH="4003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9790" y="5620858"/>
                        <a:ext cx="221460" cy="280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64543" y="3098774"/>
            <a:ext cx="1470854" cy="2660962"/>
            <a:chOff x="1206487" y="2329532"/>
            <a:chExt cx="1470854" cy="2660962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9892001"/>
                </p:ext>
              </p:extLst>
            </p:nvPr>
          </p:nvGraphicFramePr>
          <p:xfrm>
            <a:off x="1206487" y="2477412"/>
            <a:ext cx="1470854" cy="2513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2" name="CS ChemDraw Drawing" r:id="rId9" imgW="2101220" imgH="3590117" progId="ChemDraw.Document.6.0">
                    <p:embed/>
                  </p:oleObj>
                </mc:Choice>
                <mc:Fallback>
                  <p:oleObj name="CS ChemDraw Drawing" r:id="rId9" imgW="2101220" imgH="359011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06487" y="2477412"/>
                          <a:ext cx="1470854" cy="2513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10"/>
            <p:cNvSpPr/>
            <p:nvPr/>
          </p:nvSpPr>
          <p:spPr>
            <a:xfrm>
              <a:off x="1396806" y="2329532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52732" y="3506012"/>
            <a:ext cx="1885950" cy="2578104"/>
            <a:chOff x="2951134" y="3564068"/>
            <a:chExt cx="1885950" cy="2578104"/>
          </a:xfrm>
        </p:grpSpPr>
        <p:sp>
          <p:nvSpPr>
            <p:cNvPr id="22" name="TextBox 21"/>
            <p:cNvSpPr txBox="1"/>
            <p:nvPr/>
          </p:nvSpPr>
          <p:spPr>
            <a:xfrm>
              <a:off x="2951134" y="5880562"/>
              <a:ext cx="188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D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S</a:t>
              </a:r>
              <a:r>
                <a:rPr lang="en-US" sz="1100" b="1" dirty="0" smtClean="0"/>
                <a:t>LEFIASKLA</a:t>
              </a:r>
              <a:endParaRPr lang="en-US" sz="1100" b="1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199467" y="3564068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0988699"/>
                </p:ext>
              </p:extLst>
            </p:nvPr>
          </p:nvGraphicFramePr>
          <p:xfrm>
            <a:off x="3018370" y="3726407"/>
            <a:ext cx="543823" cy="2245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3" name="CS ChemDraw Drawing" r:id="rId11" imgW="776890" imgH="3207621" progId="ChemDraw.Document.6.0">
                    <p:embed/>
                  </p:oleObj>
                </mc:Choice>
                <mc:Fallback>
                  <p:oleObj name="CS ChemDraw Drawing" r:id="rId11" imgW="776890" imgH="320762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18370" y="3726407"/>
                          <a:ext cx="543823" cy="22453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Oval 12"/>
          <p:cNvSpPr/>
          <p:nvPr/>
        </p:nvSpPr>
        <p:spPr>
          <a:xfrm>
            <a:off x="4407681" y="1847371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007154"/>
              </p:ext>
            </p:extLst>
          </p:nvPr>
        </p:nvGraphicFramePr>
        <p:xfrm>
          <a:off x="4840646" y="1413456"/>
          <a:ext cx="1263944" cy="106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4" name="CS ChemDraw Drawing" r:id="rId13" imgW="1805634" imgH="1528364" progId="ChemDraw.Document.6.0">
                  <p:embed/>
                </p:oleObj>
              </mc:Choice>
              <mc:Fallback>
                <p:oleObj name="CS ChemDraw Drawing" r:id="rId13" imgW="1805634" imgH="152836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40646" y="1413456"/>
                        <a:ext cx="1263944" cy="106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4610438" y="1753427"/>
            <a:ext cx="3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96172" y="2423335"/>
            <a:ext cx="1362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rhodamine</a:t>
            </a:r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6747292" y="1785790"/>
            <a:ext cx="153064" cy="162394"/>
          </a:xfrm>
          <a:prstGeom prst="ellipse">
            <a:avLst/>
          </a:prstGeom>
          <a:solidFill>
            <a:srgbClr val="6AEC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949346" y="1688578"/>
            <a:ext cx="323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47292" y="2500740"/>
            <a:ext cx="236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Green Fluorescent Protein (GFP)</a:t>
            </a:r>
            <a:endParaRPr lang="en-US" sz="1200" dirty="0"/>
          </a:p>
        </p:txBody>
      </p:sp>
      <p:pic>
        <p:nvPicPr>
          <p:cNvPr id="56" name="Picture 4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1469">
            <a:off x="8190118" y="4845385"/>
            <a:ext cx="424602" cy="70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59" y="1422200"/>
            <a:ext cx="1040493" cy="1110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992" name="Group 40991"/>
          <p:cNvGrpSpPr/>
          <p:nvPr/>
        </p:nvGrpSpPr>
        <p:grpSpPr>
          <a:xfrm>
            <a:off x="4524272" y="5161846"/>
            <a:ext cx="1073147" cy="561975"/>
            <a:chOff x="4495244" y="4929622"/>
            <a:chExt cx="1073147" cy="561975"/>
          </a:xfrm>
        </p:grpSpPr>
        <p:sp>
          <p:nvSpPr>
            <p:cNvPr id="9" name="Oval 8"/>
            <p:cNvSpPr/>
            <p:nvPr/>
          </p:nvSpPr>
          <p:spPr>
            <a:xfrm>
              <a:off x="5415327" y="5194121"/>
              <a:ext cx="153064" cy="162394"/>
            </a:xfrm>
            <a:prstGeom prst="ellipse">
              <a:avLst/>
            </a:prstGeom>
            <a:solidFill>
              <a:srgbClr val="6AEC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9999574"/>
                </p:ext>
              </p:extLst>
            </p:nvPr>
          </p:nvGraphicFramePr>
          <p:xfrm>
            <a:off x="4495244" y="4929622"/>
            <a:ext cx="709613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5" name="CS ChemDraw Drawing" r:id="rId17" imgW="709873" imgH="561730" progId="ChemDraw.Document.6.0">
                    <p:embed/>
                  </p:oleObj>
                </mc:Choice>
                <mc:Fallback>
                  <p:oleObj name="CS ChemDraw Drawing" r:id="rId17" imgW="709873" imgH="56173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495244" y="4929622"/>
                          <a:ext cx="709613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1" name="Straight Connector 20"/>
            <p:cNvCxnSpPr/>
            <p:nvPr/>
          </p:nvCxnSpPr>
          <p:spPr>
            <a:xfrm>
              <a:off x="5167089" y="5274731"/>
              <a:ext cx="2322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ight Arrow 53"/>
          <p:cNvSpPr/>
          <p:nvPr/>
        </p:nvSpPr>
        <p:spPr>
          <a:xfrm>
            <a:off x="4623425" y="5938618"/>
            <a:ext cx="742950" cy="96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6328768" y="3506189"/>
            <a:ext cx="1885950" cy="2578104"/>
            <a:chOff x="2951134" y="3564068"/>
            <a:chExt cx="1885950" cy="2578104"/>
          </a:xfrm>
        </p:grpSpPr>
        <p:sp>
          <p:nvSpPr>
            <p:cNvPr id="58" name="TextBox 57"/>
            <p:cNvSpPr txBox="1"/>
            <p:nvPr/>
          </p:nvSpPr>
          <p:spPr>
            <a:xfrm>
              <a:off x="2951134" y="5880562"/>
              <a:ext cx="188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D</a:t>
              </a:r>
              <a:r>
                <a:rPr lang="en-US" sz="1100" b="1" dirty="0" smtClean="0">
                  <a:solidFill>
                    <a:srgbClr val="FF0000"/>
                  </a:solidFill>
                </a:rPr>
                <a:t>S</a:t>
              </a:r>
              <a:r>
                <a:rPr lang="en-US" sz="1100" b="1" dirty="0" smtClean="0"/>
                <a:t>LEFIASKLA</a:t>
              </a:r>
              <a:endParaRPr lang="en-US" sz="1100" b="1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3199467" y="3564068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0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4584201"/>
                </p:ext>
              </p:extLst>
            </p:nvPr>
          </p:nvGraphicFramePr>
          <p:xfrm>
            <a:off x="3036018" y="3746544"/>
            <a:ext cx="543823" cy="2245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6" name="CS ChemDraw Drawing" r:id="rId19" imgW="776890" imgH="3207621" progId="ChemDraw.Document.6.0">
                    <p:embed/>
                  </p:oleObj>
                </mc:Choice>
                <mc:Fallback>
                  <p:oleObj name="CS ChemDraw Drawing" r:id="rId19" imgW="776890" imgH="320762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036018" y="3746544"/>
                          <a:ext cx="543823" cy="224533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Group 64"/>
          <p:cNvGrpSpPr/>
          <p:nvPr/>
        </p:nvGrpSpPr>
        <p:grpSpPr>
          <a:xfrm>
            <a:off x="6963781" y="5194395"/>
            <a:ext cx="1073147" cy="561975"/>
            <a:chOff x="4495244" y="4929622"/>
            <a:chExt cx="1073147" cy="561975"/>
          </a:xfrm>
        </p:grpSpPr>
        <p:sp>
          <p:nvSpPr>
            <p:cNvPr id="66" name="Oval 65"/>
            <p:cNvSpPr/>
            <p:nvPr/>
          </p:nvSpPr>
          <p:spPr>
            <a:xfrm>
              <a:off x="5415327" y="5194121"/>
              <a:ext cx="153064" cy="162394"/>
            </a:xfrm>
            <a:prstGeom prst="ellipse">
              <a:avLst/>
            </a:prstGeom>
            <a:solidFill>
              <a:srgbClr val="6AEC1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5167089" y="5274731"/>
              <a:ext cx="2322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7" name="Object 6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5326521"/>
                </p:ext>
              </p:extLst>
            </p:nvPr>
          </p:nvGraphicFramePr>
          <p:xfrm>
            <a:off x="4495244" y="4929622"/>
            <a:ext cx="709613" cy="561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7" name="CS ChemDraw Drawing" r:id="rId20" imgW="709873" imgH="561730" progId="ChemDraw.Document.6.0">
                    <p:embed/>
                  </p:oleObj>
                </mc:Choice>
                <mc:Fallback>
                  <p:oleObj name="CS ChemDraw Drawing" r:id="rId20" imgW="709873" imgH="561730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495244" y="4929622"/>
                          <a:ext cx="709613" cy="561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993" name="TextBox 40992"/>
          <p:cNvSpPr txBox="1"/>
          <p:nvPr/>
        </p:nvSpPr>
        <p:spPr>
          <a:xfrm>
            <a:off x="4597806" y="5228206"/>
            <a:ext cx="74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AcpH</a:t>
            </a:r>
            <a:endParaRPr lang="en-US" sz="1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7007326" y="5250261"/>
            <a:ext cx="743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AcpH</a:t>
            </a:r>
            <a:endParaRPr lang="en-US" sz="1400" b="1" dirty="0"/>
          </a:p>
        </p:txBody>
      </p:sp>
      <p:sp>
        <p:nvSpPr>
          <p:cNvPr id="40994" name="TextBox 40993"/>
          <p:cNvSpPr txBox="1"/>
          <p:nvPr/>
        </p:nvSpPr>
        <p:spPr>
          <a:xfrm>
            <a:off x="7663697" y="3005803"/>
            <a:ext cx="105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DETECT</a:t>
            </a:r>
            <a:endParaRPr lang="en-US" b="1" dirty="0"/>
          </a:p>
        </p:txBody>
      </p:sp>
      <p:sp>
        <p:nvSpPr>
          <p:cNvPr id="40995" name="TextBox 40994"/>
          <p:cNvSpPr txBox="1"/>
          <p:nvPr/>
        </p:nvSpPr>
        <p:spPr>
          <a:xfrm>
            <a:off x="8192768" y="4649393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endParaRPr lang="en-US" baseline="-25000" dirty="0"/>
          </a:p>
        </p:txBody>
      </p:sp>
      <p:sp>
        <p:nvSpPr>
          <p:cNvPr id="75" name="TextBox 74"/>
          <p:cNvSpPr txBox="1"/>
          <p:nvPr/>
        </p:nvSpPr>
        <p:spPr>
          <a:xfrm>
            <a:off x="6939512" y="2834015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>
                <a:latin typeface="Arial"/>
                <a:cs typeface="Arial"/>
              </a:rPr>
              <a:t>3</a:t>
            </a:r>
            <a:endParaRPr lang="en-US" baseline="-25000" dirty="0"/>
          </a:p>
        </p:txBody>
      </p:sp>
      <p:sp>
        <p:nvSpPr>
          <p:cNvPr id="76" name="TextBox 75"/>
          <p:cNvSpPr txBox="1"/>
          <p:nvPr/>
        </p:nvSpPr>
        <p:spPr>
          <a:xfrm>
            <a:off x="12422" y="5965637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2886024" y="5950587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152555" y="5960826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40996" name="TextBox 40995"/>
          <p:cNvSpPr txBox="1"/>
          <p:nvPr/>
        </p:nvSpPr>
        <p:spPr>
          <a:xfrm>
            <a:off x="4508840" y="6108549"/>
            <a:ext cx="943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EDTA</a:t>
            </a:r>
            <a:endParaRPr lang="en-US" dirty="0"/>
          </a:p>
        </p:txBody>
      </p:sp>
      <p:sp>
        <p:nvSpPr>
          <p:cNvPr id="40997" name="TextBox 40996"/>
          <p:cNvSpPr txBox="1"/>
          <p:nvPr/>
        </p:nvSpPr>
        <p:spPr>
          <a:xfrm>
            <a:off x="5892800" y="6164201"/>
            <a:ext cx="287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Binding (no activity!)</a:t>
            </a:r>
            <a:endParaRPr lang="en-US" dirty="0"/>
          </a:p>
        </p:txBody>
      </p:sp>
      <p:sp>
        <p:nvSpPr>
          <p:cNvPr id="40998" name="Rectangle 40997"/>
          <p:cNvSpPr/>
          <p:nvPr/>
        </p:nvSpPr>
        <p:spPr>
          <a:xfrm>
            <a:off x="4296227" y="1320800"/>
            <a:ext cx="4746171" cy="1513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4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4090">
            <a:off x="5531949" y="4671010"/>
            <a:ext cx="424602" cy="702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TextBox 84"/>
          <p:cNvSpPr txBox="1"/>
          <p:nvPr/>
        </p:nvSpPr>
        <p:spPr>
          <a:xfrm>
            <a:off x="5746976" y="4889749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endParaRPr lang="en-US" baseline="-25000" dirty="0"/>
          </a:p>
        </p:txBody>
      </p:sp>
      <p:sp>
        <p:nvSpPr>
          <p:cNvPr id="86" name="TextBox 85"/>
          <p:cNvSpPr txBox="1"/>
          <p:nvPr/>
        </p:nvSpPr>
        <p:spPr>
          <a:xfrm>
            <a:off x="4805534" y="4593329"/>
            <a:ext cx="4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Arial"/>
                <a:cs typeface="Arial"/>
              </a:rPr>
              <a:t>λ</a:t>
            </a:r>
            <a:r>
              <a:rPr lang="en-US" baseline="-25000" dirty="0" smtClean="0">
                <a:latin typeface="Arial"/>
                <a:cs typeface="Arial"/>
              </a:rPr>
              <a:t>2</a:t>
            </a:r>
            <a:endParaRPr lang="en-US" baseline="-25000" dirty="0"/>
          </a:p>
        </p:txBody>
      </p:sp>
      <p:sp>
        <p:nvSpPr>
          <p:cNvPr id="87" name="TextBox 86"/>
          <p:cNvSpPr txBox="1"/>
          <p:nvPr/>
        </p:nvSpPr>
        <p:spPr>
          <a:xfrm>
            <a:off x="69568" y="6171450"/>
            <a:ext cx="1294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</a:t>
            </a:r>
            <a:r>
              <a:rPr lang="en-US" sz="1600" dirty="0" smtClean="0"/>
              <a:t>ree peptide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658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4" grpId="0" animBg="1"/>
      <p:bldP spid="40993" grpId="0"/>
      <p:bldP spid="70" grpId="0"/>
      <p:bldP spid="40994" grpId="0"/>
      <p:bldP spid="40995" grpId="0"/>
      <p:bldP spid="75" grpId="0"/>
      <p:bldP spid="77" grpId="0"/>
      <p:bldP spid="78" grpId="0"/>
      <p:bldP spid="40996" grpId="0"/>
      <p:bldP spid="40997" grpId="0"/>
      <p:bldP spid="85" grpId="0"/>
      <p:bldP spid="8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10318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Moving forward…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Need to validate </a:t>
            </a:r>
            <a:r>
              <a:rPr lang="en-US" dirty="0" err="1" smtClean="0"/>
              <a:t>AcpH</a:t>
            </a:r>
            <a:r>
              <a:rPr lang="en-US" dirty="0" smtClean="0"/>
              <a:t>-GFP substrate FRET signal upon </a:t>
            </a:r>
            <a:r>
              <a:rPr lang="en-US" dirty="0" err="1" smtClean="0"/>
              <a:t>rhodamine-pantetheine</a:t>
            </a:r>
            <a:r>
              <a:rPr lang="en-US" dirty="0" smtClean="0"/>
              <a:t> labeled carrier protein (with 1 week)</a:t>
            </a:r>
          </a:p>
          <a:p>
            <a:r>
              <a:rPr lang="en-US" dirty="0" smtClean="0"/>
              <a:t>Need to learn and test spot-peptide synthesis array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Need to determine initial peptide scaffold to be used for spot-peptide synthesis</a:t>
            </a:r>
          </a:p>
          <a:p>
            <a:pPr lvl="1"/>
            <a:r>
              <a:rPr lang="en-US" dirty="0" smtClean="0"/>
              <a:t>Based on alignment of currently known peptides</a:t>
            </a:r>
          </a:p>
          <a:p>
            <a:pPr lvl="1"/>
            <a:r>
              <a:rPr lang="en-US" dirty="0" smtClean="0"/>
              <a:t>Also consider peptide “A1” from Zhou, et. al. (</a:t>
            </a:r>
            <a:r>
              <a:rPr lang="en-US" dirty="0" err="1" smtClean="0"/>
              <a:t>AcpS</a:t>
            </a:r>
            <a:r>
              <a:rPr lang="en-US" dirty="0" smtClean="0"/>
              <a:t> substrate)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1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595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Dream scenario, solid phase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0" y="4669891"/>
            <a:ext cx="9144000" cy="40990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6929" y="4184146"/>
            <a:ext cx="1346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305065" y="1329212"/>
            <a:ext cx="1470854" cy="2660962"/>
            <a:chOff x="1206487" y="2329532"/>
            <a:chExt cx="1470854" cy="266096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4899261"/>
                </p:ext>
              </p:extLst>
            </p:nvPr>
          </p:nvGraphicFramePr>
          <p:xfrm>
            <a:off x="1206487" y="2477412"/>
            <a:ext cx="1470854" cy="2513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65" name="CS ChemDraw Drawing" r:id="rId4" imgW="2101220" imgH="3590117" progId="ChemDraw.Document.6.0">
                    <p:embed/>
                  </p:oleObj>
                </mc:Choice>
                <mc:Fallback>
                  <p:oleObj name="CS ChemDraw Drawing" r:id="rId4" imgW="2101220" imgH="359011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06487" y="2477412"/>
                          <a:ext cx="1470854" cy="2513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1396806" y="2329532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055495" y="4161968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11" name="Oval 10"/>
          <p:cNvSpPr/>
          <p:nvPr/>
        </p:nvSpPr>
        <p:spPr>
          <a:xfrm>
            <a:off x="4445722" y="1845474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1218976"/>
              </p:ext>
            </p:extLst>
          </p:nvPr>
        </p:nvGraphicFramePr>
        <p:xfrm>
          <a:off x="4264625" y="2007813"/>
          <a:ext cx="543823" cy="224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6" name="CS ChemDraw Drawing" r:id="rId6" imgW="776890" imgH="3207621" progId="ChemDraw.Document.6.0">
                  <p:embed/>
                </p:oleObj>
              </mc:Choice>
              <mc:Fallback>
                <p:oleObj name="CS ChemDraw Drawing" r:id="rId6" imgW="776890" imgH="32076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64625" y="2007813"/>
                        <a:ext cx="543823" cy="224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892676"/>
              </p:ext>
            </p:extLst>
          </p:nvPr>
        </p:nvGraphicFramePr>
        <p:xfrm>
          <a:off x="1320693" y="3967810"/>
          <a:ext cx="22066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7" name="CS ChemDraw Drawing" r:id="rId8" imgW="316371" imgH="400311" progId="ChemDraw.Document.6.0">
                  <p:embed/>
                </p:oleObj>
              </mc:Choice>
              <mc:Fallback>
                <p:oleObj name="CS ChemDraw Drawing" r:id="rId8" imgW="316371" imgH="400311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693" y="3967810"/>
                        <a:ext cx="22066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02584"/>
              </p:ext>
            </p:extLst>
          </p:nvPr>
        </p:nvGraphicFramePr>
        <p:xfrm>
          <a:off x="2494033" y="4257877"/>
          <a:ext cx="1101725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8" name="CS ChemDraw Drawing" r:id="rId10" imgW="1101356" imgH="107803" progId="ChemDraw.Document.6.0">
                  <p:embed/>
                </p:oleObj>
              </mc:Choice>
              <mc:Fallback>
                <p:oleObj name="CS ChemDraw Drawing" r:id="rId10" imgW="1101356" imgH="1078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94033" y="4257877"/>
                        <a:ext cx="1101725" cy="10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508852" y="4272330"/>
            <a:ext cx="10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PPTase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7865" y="4164506"/>
            <a:ext cx="1346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745143"/>
              </p:ext>
            </p:extLst>
          </p:nvPr>
        </p:nvGraphicFramePr>
        <p:xfrm>
          <a:off x="7621629" y="3948170"/>
          <a:ext cx="22066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9" name="CS ChemDraw Drawing" r:id="rId12" imgW="316371" imgH="400311" progId="ChemDraw.Document.6.0">
                  <p:embed/>
                </p:oleObj>
              </mc:Choice>
              <mc:Fallback>
                <p:oleObj name="CS ChemDraw Drawing" r:id="rId12" imgW="316371" imgH="400311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629" y="3948170"/>
                        <a:ext cx="22066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819917"/>
              </p:ext>
            </p:extLst>
          </p:nvPr>
        </p:nvGraphicFramePr>
        <p:xfrm>
          <a:off x="5862647" y="4238798"/>
          <a:ext cx="1101725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0" name="CS ChemDraw Drawing" r:id="rId13" imgW="1101356" imgH="107803" progId="ChemDraw.Document.6.0">
                  <p:embed/>
                </p:oleObj>
              </mc:Choice>
              <mc:Fallback>
                <p:oleObj name="CS ChemDraw Drawing" r:id="rId13" imgW="1101356" imgH="107803" progId="ChemDraw.Document.6.0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647" y="4238798"/>
                        <a:ext cx="1101725" cy="10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421847"/>
              </p:ext>
            </p:extLst>
          </p:nvPr>
        </p:nvGraphicFramePr>
        <p:xfrm>
          <a:off x="2818611" y="3946433"/>
          <a:ext cx="387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1" name="CS ChemDraw Drawing" r:id="rId14" imgW="388038" imgH="400411" progId="ChemDraw.Document.6.0">
                  <p:embed/>
                </p:oleObj>
              </mc:Choice>
              <mc:Fallback>
                <p:oleObj name="CS ChemDraw Drawing" r:id="rId14" imgW="388038" imgH="4004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18611" y="3946433"/>
                        <a:ext cx="387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000281"/>
              </p:ext>
            </p:extLst>
          </p:nvPr>
        </p:nvGraphicFramePr>
        <p:xfrm>
          <a:off x="6285523" y="3827565"/>
          <a:ext cx="5143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2" name="CS ChemDraw Drawing" r:id="rId16" imgW="514706" imgH="497819" progId="ChemDraw.Document.6.0">
                  <p:embed/>
                </p:oleObj>
              </mc:Choice>
              <mc:Fallback>
                <p:oleObj name="CS ChemDraw Drawing" r:id="rId16" imgW="514706" imgH="49781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85523" y="3827565"/>
                        <a:ext cx="5143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25"/>
          <p:cNvSpPr/>
          <p:nvPr/>
        </p:nvSpPr>
        <p:spPr>
          <a:xfrm>
            <a:off x="6663406" y="1486872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459178"/>
              </p:ext>
            </p:extLst>
          </p:nvPr>
        </p:nvGraphicFramePr>
        <p:xfrm>
          <a:off x="6482976" y="1646238"/>
          <a:ext cx="541337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3" name="CS ChemDraw Drawing" r:id="rId18" imgW="775311" imgH="2945331" progId="ChemDraw.Document.6.0">
                  <p:embed/>
                </p:oleObj>
              </mc:Choice>
              <mc:Fallback>
                <p:oleObj name="CS ChemDraw Drawing" r:id="rId18" imgW="775311" imgH="29453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482976" y="1646238"/>
                        <a:ext cx="541337" cy="206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856899" y="4273679"/>
            <a:ext cx="10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AcpH</a:t>
            </a:r>
            <a:endParaRPr lang="en-US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837629"/>
              </p:ext>
            </p:extLst>
          </p:nvPr>
        </p:nvGraphicFramePr>
        <p:xfrm>
          <a:off x="2011324" y="4363052"/>
          <a:ext cx="10636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4" name="CS ChemDraw Drawing" r:id="rId20" imgW="106385" imgH="338039" progId="ChemDraw.Document.6.0">
                  <p:embed/>
                </p:oleObj>
              </mc:Choice>
              <mc:Fallback>
                <p:oleObj name="CS ChemDraw Drawing" r:id="rId20" imgW="106385" imgH="33803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011324" y="4363052"/>
                        <a:ext cx="106363" cy="33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278329"/>
              </p:ext>
            </p:extLst>
          </p:nvPr>
        </p:nvGraphicFramePr>
        <p:xfrm>
          <a:off x="5080059" y="4351160"/>
          <a:ext cx="10636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5" name="CS ChemDraw Drawing" r:id="rId22" imgW="106385" imgH="338039" progId="ChemDraw.Document.6.0">
                  <p:embed/>
                </p:oleObj>
              </mc:Choice>
              <mc:Fallback>
                <p:oleObj name="CS ChemDraw Drawing" r:id="rId22" imgW="106385" imgH="338039" progId="ChemDraw.Document.6.0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59" y="4351160"/>
                        <a:ext cx="10636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305050"/>
              </p:ext>
            </p:extLst>
          </p:nvPr>
        </p:nvGraphicFramePr>
        <p:xfrm>
          <a:off x="8301476" y="4351160"/>
          <a:ext cx="106362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76" name="CS ChemDraw Drawing" r:id="rId23" imgW="106385" imgH="338039" progId="ChemDraw.Document.6.0">
                  <p:embed/>
                </p:oleObj>
              </mc:Choice>
              <mc:Fallback>
                <p:oleObj name="CS ChemDraw Drawing" r:id="rId23" imgW="106385" imgH="338039" progId="ChemDraw.Document.6.0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1476" y="4351160"/>
                        <a:ext cx="106362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725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53" y="5224016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7" name="Picture 3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260" y="5078780"/>
            <a:ext cx="2256778" cy="135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9"/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287" y="5217941"/>
            <a:ext cx="19812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1898" y="4330717"/>
            <a:ext cx="19549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“</a:t>
            </a:r>
            <a:r>
              <a:rPr lang="en-US" sz="1600" dirty="0" err="1" smtClean="0"/>
              <a:t>Ybbr</a:t>
            </a:r>
            <a:r>
              <a:rPr lang="en-US" sz="1600" dirty="0" smtClean="0"/>
              <a:t>-type” peptide</a:t>
            </a:r>
            <a:endParaRPr lang="en-US" sz="1600" dirty="0"/>
          </a:p>
        </p:txBody>
      </p:sp>
      <p:sp>
        <p:nvSpPr>
          <p:cNvPr id="34" name="Oval 33"/>
          <p:cNvSpPr/>
          <p:nvPr/>
        </p:nvSpPr>
        <p:spPr>
          <a:xfrm>
            <a:off x="7673056" y="1639272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85887" y="1543759"/>
            <a:ext cx="125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misc</a:t>
            </a:r>
            <a:r>
              <a:rPr lang="en-US" dirty="0" smtClean="0"/>
              <a:t>     </a:t>
            </a:r>
          </a:p>
          <a:p>
            <a:r>
              <a:rPr lang="en-US" dirty="0"/>
              <a:t> </a:t>
            </a:r>
            <a:r>
              <a:rPr lang="en-US" dirty="0" smtClean="0"/>
              <a:t>   label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57150" y="4873516"/>
            <a:ext cx="23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“Sample CV #1a”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719238" y="4845348"/>
            <a:ext cx="23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“Sample CV #1b”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279073" y="4846162"/>
            <a:ext cx="233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“Sample CV #2”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45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595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Dream scenario, solution-phase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482417" y="4184146"/>
            <a:ext cx="1346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863617" y="1329212"/>
            <a:ext cx="1470854" cy="2660962"/>
            <a:chOff x="1206487" y="2329532"/>
            <a:chExt cx="1470854" cy="266096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0023721"/>
                </p:ext>
              </p:extLst>
            </p:nvPr>
          </p:nvGraphicFramePr>
          <p:xfrm>
            <a:off x="1206487" y="2477412"/>
            <a:ext cx="1470854" cy="2513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288" name="CS ChemDraw Drawing" r:id="rId4" imgW="2101220" imgH="3590117" progId="ChemDraw.Document.6.0">
                    <p:embed/>
                  </p:oleObj>
                </mc:Choice>
                <mc:Fallback>
                  <p:oleObj name="CS ChemDraw Drawing" r:id="rId4" imgW="2101220" imgH="3590117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206487" y="2477412"/>
                          <a:ext cx="1470854" cy="2513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1396806" y="2329532"/>
              <a:ext cx="153064" cy="162394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34771" y="4161968"/>
            <a:ext cx="1885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sp>
        <p:nvSpPr>
          <p:cNvPr id="11" name="Oval 10"/>
          <p:cNvSpPr/>
          <p:nvPr/>
        </p:nvSpPr>
        <p:spPr>
          <a:xfrm>
            <a:off x="4224998" y="1845474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520509"/>
              </p:ext>
            </p:extLst>
          </p:nvPr>
        </p:nvGraphicFramePr>
        <p:xfrm>
          <a:off x="4043901" y="2007813"/>
          <a:ext cx="543823" cy="2245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89" name="CS ChemDraw Drawing" r:id="rId6" imgW="776890" imgH="3207621" progId="ChemDraw.Document.6.0">
                  <p:embed/>
                </p:oleObj>
              </mc:Choice>
              <mc:Fallback>
                <p:oleObj name="CS ChemDraw Drawing" r:id="rId6" imgW="776890" imgH="320762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43901" y="2007813"/>
                        <a:ext cx="543823" cy="2245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606272"/>
              </p:ext>
            </p:extLst>
          </p:nvPr>
        </p:nvGraphicFramePr>
        <p:xfrm>
          <a:off x="816181" y="3967810"/>
          <a:ext cx="22066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0" name="CS ChemDraw Drawing" r:id="rId8" imgW="316371" imgH="400311" progId="ChemDraw.Document.6.0">
                  <p:embed/>
                </p:oleObj>
              </mc:Choice>
              <mc:Fallback>
                <p:oleObj name="CS ChemDraw Drawing" r:id="rId8" imgW="316371" imgH="400311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181" y="3967810"/>
                        <a:ext cx="22066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100017"/>
              </p:ext>
            </p:extLst>
          </p:nvPr>
        </p:nvGraphicFramePr>
        <p:xfrm>
          <a:off x="2052585" y="4257877"/>
          <a:ext cx="1101725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1" name="CS ChemDraw Drawing" r:id="rId10" imgW="1101356" imgH="107803" progId="ChemDraw.Document.6.0">
                  <p:embed/>
                </p:oleObj>
              </mc:Choice>
              <mc:Fallback>
                <p:oleObj name="CS ChemDraw Drawing" r:id="rId10" imgW="1101356" imgH="10780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2585" y="4257877"/>
                        <a:ext cx="1101725" cy="10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067404" y="4272330"/>
            <a:ext cx="10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PPTase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287865" y="4164506"/>
            <a:ext cx="13463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XXX</a:t>
            </a:r>
            <a:r>
              <a:rPr lang="en-US" sz="1100" b="1" dirty="0" smtClean="0">
                <a:solidFill>
                  <a:srgbClr val="FF0000"/>
                </a:solidFill>
              </a:rPr>
              <a:t>S</a:t>
            </a:r>
            <a:r>
              <a:rPr lang="en-US" sz="1100" b="1" dirty="0" smtClean="0"/>
              <a:t>XXXXXXXXX</a:t>
            </a:r>
            <a:endParaRPr lang="en-US" sz="1100" b="1" dirty="0"/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501929"/>
              </p:ext>
            </p:extLst>
          </p:nvPr>
        </p:nvGraphicFramePr>
        <p:xfrm>
          <a:off x="7621629" y="3948170"/>
          <a:ext cx="220663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2" name="CS ChemDraw Drawing" r:id="rId12" imgW="316371" imgH="400311" progId="ChemDraw.Document.6.0">
                  <p:embed/>
                </p:oleObj>
              </mc:Choice>
              <mc:Fallback>
                <p:oleObj name="CS ChemDraw Drawing" r:id="rId12" imgW="316371" imgH="400311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629" y="3948170"/>
                        <a:ext cx="220663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682155"/>
              </p:ext>
            </p:extLst>
          </p:nvPr>
        </p:nvGraphicFramePr>
        <p:xfrm>
          <a:off x="5578859" y="4238798"/>
          <a:ext cx="1101725" cy="10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3" name="CS ChemDraw Drawing" r:id="rId13" imgW="1101356" imgH="107803" progId="ChemDraw.Document.6.0">
                  <p:embed/>
                </p:oleObj>
              </mc:Choice>
              <mc:Fallback>
                <p:oleObj name="CS ChemDraw Drawing" r:id="rId13" imgW="1101356" imgH="107803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8859" y="4238798"/>
                        <a:ext cx="1101725" cy="10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373843"/>
              </p:ext>
            </p:extLst>
          </p:nvPr>
        </p:nvGraphicFramePr>
        <p:xfrm>
          <a:off x="2377163" y="3946433"/>
          <a:ext cx="387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4" name="CS ChemDraw Drawing" r:id="rId14" imgW="388038" imgH="400411" progId="ChemDraw.Document.6.0">
                  <p:embed/>
                </p:oleObj>
              </mc:Choice>
              <mc:Fallback>
                <p:oleObj name="CS ChemDraw Drawing" r:id="rId14" imgW="388038" imgH="40041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377163" y="3946433"/>
                        <a:ext cx="387350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671890"/>
              </p:ext>
            </p:extLst>
          </p:nvPr>
        </p:nvGraphicFramePr>
        <p:xfrm>
          <a:off x="6001735" y="3827565"/>
          <a:ext cx="5143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5" name="CS ChemDraw Drawing" r:id="rId16" imgW="514706" imgH="497819" progId="ChemDraw.Document.6.0">
                  <p:embed/>
                </p:oleObj>
              </mc:Choice>
              <mc:Fallback>
                <p:oleObj name="CS ChemDraw Drawing" r:id="rId16" imgW="514706" imgH="497819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001735" y="3827565"/>
                        <a:ext cx="514350" cy="49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Oval 25"/>
          <p:cNvSpPr/>
          <p:nvPr/>
        </p:nvSpPr>
        <p:spPr>
          <a:xfrm>
            <a:off x="6379618" y="1486872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76345"/>
              </p:ext>
            </p:extLst>
          </p:nvPr>
        </p:nvGraphicFramePr>
        <p:xfrm>
          <a:off x="6199188" y="1646238"/>
          <a:ext cx="541337" cy="206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6" name="CS ChemDraw Drawing" r:id="rId18" imgW="775311" imgH="2945331" progId="ChemDraw.Document.6.0">
                  <p:embed/>
                </p:oleObj>
              </mc:Choice>
              <mc:Fallback>
                <p:oleObj name="CS ChemDraw Drawing" r:id="rId18" imgW="775311" imgH="2945331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199188" y="1646238"/>
                        <a:ext cx="541337" cy="206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573111" y="4273679"/>
            <a:ext cx="100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AcpH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240277"/>
              </p:ext>
            </p:extLst>
          </p:nvPr>
        </p:nvGraphicFramePr>
        <p:xfrm>
          <a:off x="3939803" y="5071792"/>
          <a:ext cx="9080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7" name="CS ChemDraw Drawing" r:id="rId20" imgW="908102" imgH="908240" progId="ChemDraw.Document.6.0">
                  <p:embed/>
                </p:oleObj>
              </mc:Choice>
              <mc:Fallback>
                <p:oleObj name="CS ChemDraw Drawing" r:id="rId20" imgW="908102" imgH="90824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3939803" y="5071792"/>
                        <a:ext cx="908050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307680"/>
              </p:ext>
            </p:extLst>
          </p:nvPr>
        </p:nvGraphicFramePr>
        <p:xfrm>
          <a:off x="723116" y="5450217"/>
          <a:ext cx="338137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8" name="CS ChemDraw Drawing" r:id="rId22" imgW="337907" imgH="106263" progId="ChemDraw.Document.6.0">
                  <p:embed/>
                </p:oleObj>
              </mc:Choice>
              <mc:Fallback>
                <p:oleObj name="CS ChemDraw Drawing" r:id="rId22" imgW="337907" imgH="106263" progId="ChemDraw.Document.6.0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16" y="5450217"/>
                        <a:ext cx="338137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499481"/>
              </p:ext>
            </p:extLst>
          </p:nvPr>
        </p:nvGraphicFramePr>
        <p:xfrm>
          <a:off x="2495550" y="5356552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99" name="CS ChemDraw Drawing" r:id="rId24" imgW="213153" imgH="212911" progId="ChemDraw.Document.6.0">
                  <p:embed/>
                </p:oleObj>
              </mc:Choice>
              <mc:Fallback>
                <p:oleObj name="CS ChemDraw Drawing" r:id="rId24" imgW="213153" imgH="212911" progId="ChemDraw.Document.6.0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356552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709" name="Group 29708"/>
          <p:cNvGrpSpPr/>
          <p:nvPr/>
        </p:nvGrpSpPr>
        <p:grpSpPr>
          <a:xfrm>
            <a:off x="5550656" y="4885429"/>
            <a:ext cx="1360209" cy="1227494"/>
            <a:chOff x="5550656" y="4885429"/>
            <a:chExt cx="1360209" cy="1227494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6237059" y="5334906"/>
              <a:ext cx="123826" cy="1591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6103302" y="5514164"/>
              <a:ext cx="122358" cy="1457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6062432"/>
                </p:ext>
              </p:extLst>
            </p:nvPr>
          </p:nvGraphicFramePr>
          <p:xfrm>
            <a:off x="5864286" y="5464837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0" name="CS ChemDraw Drawing" r:id="rId26" imgW="213153" imgH="212911" progId="ChemDraw.Document.6.0">
                    <p:embed/>
                  </p:oleObj>
                </mc:Choice>
                <mc:Fallback>
                  <p:oleObj name="CS ChemDraw Drawing" r:id="rId26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864286" y="5464837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2" name="Straight Connector 31"/>
            <p:cNvCxnSpPr/>
            <p:nvPr/>
          </p:nvCxnSpPr>
          <p:spPr>
            <a:xfrm flipV="1">
              <a:off x="6017524" y="5413712"/>
              <a:ext cx="76532" cy="945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7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9169975"/>
                </p:ext>
              </p:extLst>
            </p:nvPr>
          </p:nvGraphicFramePr>
          <p:xfrm>
            <a:off x="5956700" y="5611887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1" name="CS ChemDraw Drawing" r:id="rId27" imgW="213153" imgH="212911" progId="ChemDraw.Document.6.0">
                    <p:embed/>
                  </p:oleObj>
                </mc:Choice>
                <mc:Fallback>
                  <p:oleObj name="CS ChemDraw Drawing" r:id="rId27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956700" y="5611887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799241"/>
                </p:ext>
              </p:extLst>
            </p:nvPr>
          </p:nvGraphicFramePr>
          <p:xfrm>
            <a:off x="6129600" y="5142535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2" name="CS ChemDraw Drawing" r:id="rId28" imgW="213153" imgH="212911" progId="ChemDraw.Document.6.0">
                    <p:embed/>
                  </p:oleObj>
                </mc:Choice>
                <mc:Fallback>
                  <p:oleObj name="CS ChemDraw Drawing" r:id="rId28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129600" y="5142535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0" name="Straight Connector 39"/>
            <p:cNvCxnSpPr/>
            <p:nvPr/>
          </p:nvCxnSpPr>
          <p:spPr>
            <a:xfrm flipV="1">
              <a:off x="6104882" y="5307962"/>
              <a:ext cx="76532" cy="945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75724297"/>
                </p:ext>
              </p:extLst>
            </p:nvPr>
          </p:nvGraphicFramePr>
          <p:xfrm>
            <a:off x="6299545" y="5183766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3" name="CS ChemDraw Drawing" r:id="rId29" imgW="213153" imgH="212911" progId="ChemDraw.Document.6.0">
                    <p:embed/>
                  </p:oleObj>
                </mc:Choice>
                <mc:Fallback>
                  <p:oleObj name="CS ChemDraw Drawing" r:id="rId29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299545" y="5183766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4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0569557"/>
                </p:ext>
              </p:extLst>
            </p:nvPr>
          </p:nvGraphicFramePr>
          <p:xfrm>
            <a:off x="6402065" y="5325256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4" name="CS ChemDraw Drawing" r:id="rId30" imgW="213153" imgH="212911" progId="ChemDraw.Document.6.0">
                    <p:embed/>
                  </p:oleObj>
                </mc:Choice>
                <mc:Fallback>
                  <p:oleObj name="CS ChemDraw Drawing" r:id="rId30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402065" y="5325256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Straight Connector 44"/>
            <p:cNvCxnSpPr/>
            <p:nvPr/>
          </p:nvCxnSpPr>
          <p:spPr>
            <a:xfrm flipV="1">
              <a:off x="6377347" y="5490683"/>
              <a:ext cx="76532" cy="945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Object 4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622608"/>
                </p:ext>
              </p:extLst>
            </p:nvPr>
          </p:nvGraphicFramePr>
          <p:xfrm>
            <a:off x="6128806" y="5652988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5" name="CS ChemDraw Drawing" r:id="rId31" imgW="213153" imgH="212911" progId="ChemDraw.Document.6.0">
                    <p:embed/>
                  </p:oleObj>
                </mc:Choice>
                <mc:Fallback>
                  <p:oleObj name="CS ChemDraw Drawing" r:id="rId31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128806" y="5652988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7" name="Straight Connector 46"/>
            <p:cNvCxnSpPr/>
            <p:nvPr/>
          </p:nvCxnSpPr>
          <p:spPr>
            <a:xfrm flipV="1">
              <a:off x="6283521" y="5600386"/>
              <a:ext cx="76532" cy="945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84496161"/>
                </p:ext>
              </p:extLst>
            </p:nvPr>
          </p:nvGraphicFramePr>
          <p:xfrm>
            <a:off x="6471176" y="5485920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6" name="CS ChemDraw Drawing" r:id="rId32" imgW="213153" imgH="212911" progId="ChemDraw.Document.6.0">
                    <p:embed/>
                  </p:oleObj>
                </mc:Choice>
                <mc:Fallback>
                  <p:oleObj name="CS ChemDraw Drawing" r:id="rId32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471176" y="5485920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9" name="Straight Connector 48"/>
            <p:cNvCxnSpPr/>
            <p:nvPr/>
          </p:nvCxnSpPr>
          <p:spPr>
            <a:xfrm flipV="1">
              <a:off x="6487341" y="5651348"/>
              <a:ext cx="35649" cy="47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7650432"/>
                </p:ext>
              </p:extLst>
            </p:nvPr>
          </p:nvGraphicFramePr>
          <p:xfrm>
            <a:off x="5784329" y="5305718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7" name="CS ChemDraw Drawing" r:id="rId33" imgW="213153" imgH="212911" progId="ChemDraw.Document.6.0">
                    <p:embed/>
                  </p:oleObj>
                </mc:Choice>
                <mc:Fallback>
                  <p:oleObj name="CS ChemDraw Drawing" r:id="rId33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784329" y="5305718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1" name="Straight Connector 50"/>
            <p:cNvCxnSpPr/>
            <p:nvPr/>
          </p:nvCxnSpPr>
          <p:spPr>
            <a:xfrm flipV="1">
              <a:off x="5937567" y="5301889"/>
              <a:ext cx="38266" cy="4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7097733"/>
                </p:ext>
              </p:extLst>
            </p:nvPr>
          </p:nvGraphicFramePr>
          <p:xfrm>
            <a:off x="5972410" y="5079638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8" name="CS ChemDraw Drawing" r:id="rId34" imgW="213153" imgH="212911" progId="ChemDraw.Document.6.0">
                    <p:embed/>
                  </p:oleObj>
                </mc:Choice>
                <mc:Fallback>
                  <p:oleObj name="CS ChemDraw Drawing" r:id="rId34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972410" y="5079638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7" name="Straight Connector 56"/>
            <p:cNvCxnSpPr/>
            <p:nvPr/>
          </p:nvCxnSpPr>
          <p:spPr>
            <a:xfrm flipV="1">
              <a:off x="5985958" y="5245066"/>
              <a:ext cx="38266" cy="47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0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6022489"/>
                </p:ext>
              </p:extLst>
            </p:nvPr>
          </p:nvGraphicFramePr>
          <p:xfrm>
            <a:off x="6289176" y="5712222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09" name="CS ChemDraw Drawing" r:id="rId35" imgW="213153" imgH="212911" progId="ChemDraw.Document.6.0">
                    <p:embed/>
                  </p:oleObj>
                </mc:Choice>
                <mc:Fallback>
                  <p:oleObj name="CS ChemDraw Drawing" r:id="rId35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289176" y="5712222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1" name="Straight Connector 60"/>
            <p:cNvCxnSpPr/>
            <p:nvPr/>
          </p:nvCxnSpPr>
          <p:spPr>
            <a:xfrm flipV="1">
              <a:off x="6442414" y="5708393"/>
              <a:ext cx="38266" cy="4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8" name="Object 5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0582846"/>
                </p:ext>
              </p:extLst>
            </p:nvPr>
          </p:nvGraphicFramePr>
          <p:xfrm>
            <a:off x="6466310" y="5727279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0" name="CS ChemDraw Drawing" r:id="rId36" imgW="213153" imgH="212911" progId="ChemDraw.Document.6.0">
                    <p:embed/>
                  </p:oleObj>
                </mc:Choice>
                <mc:Fallback>
                  <p:oleObj name="CS ChemDraw Drawing" r:id="rId36" imgW="213153" imgH="212911" progId="ChemDraw.Document.6.0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66310" y="5727279"/>
                          <a:ext cx="212725" cy="212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3" name="Object 2970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1366252"/>
                </p:ext>
              </p:extLst>
            </p:nvPr>
          </p:nvGraphicFramePr>
          <p:xfrm>
            <a:off x="5795250" y="5046297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1" name="CS ChemDraw Drawing" r:id="rId37" imgW="213153" imgH="212911" progId="ChemDraw.Document.6.0">
                    <p:embed/>
                  </p:oleObj>
                </mc:Choice>
                <mc:Fallback>
                  <p:oleObj name="CS ChemDraw Drawing" r:id="rId37" imgW="213153" imgH="212911" progId="ChemDraw.Document.6.0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5250" y="5046297"/>
                          <a:ext cx="212725" cy="212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4" name="Object 2970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6365333"/>
                </p:ext>
              </p:extLst>
            </p:nvPr>
          </p:nvGraphicFramePr>
          <p:xfrm>
            <a:off x="5724842" y="5136462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2" name="CS ChemDraw Drawing" r:id="rId38" imgW="213153" imgH="212911" progId="ChemDraw.Document.6.0">
                    <p:embed/>
                  </p:oleObj>
                </mc:Choice>
                <mc:Fallback>
                  <p:oleObj name="CS ChemDraw Drawing" r:id="rId38" imgW="213153" imgH="212911" progId="ChemDraw.Document.6.0">
                    <p:embed/>
                    <p:pic>
                      <p:nvPicPr>
                        <p:cNvPr id="0" name="Object 297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4842" y="5136462"/>
                          <a:ext cx="212725" cy="212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05" name="Object 297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6864111"/>
                </p:ext>
              </p:extLst>
            </p:nvPr>
          </p:nvGraphicFramePr>
          <p:xfrm>
            <a:off x="6529279" y="5651180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3" name="CS ChemDraw Drawing" r:id="rId39" imgW="213153" imgH="212911" progId="ChemDraw.Document.6.0">
                    <p:embed/>
                  </p:oleObj>
                </mc:Choice>
                <mc:Fallback>
                  <p:oleObj name="CS ChemDraw Drawing" r:id="rId39" imgW="213153" imgH="212911" progId="ChemDraw.Document.6.0">
                    <p:embed/>
                    <p:pic>
                      <p:nvPicPr>
                        <p:cNvPr id="0" name="Object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29279" y="5651180"/>
                          <a:ext cx="212725" cy="2127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7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71350914"/>
                </p:ext>
              </p:extLst>
            </p:nvPr>
          </p:nvGraphicFramePr>
          <p:xfrm>
            <a:off x="5550656" y="5112813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4" name="CS ChemDraw Drawing" r:id="rId40" imgW="213153" imgH="212911" progId="ChemDraw.Document.6.0">
                    <p:embed/>
                  </p:oleObj>
                </mc:Choice>
                <mc:Fallback>
                  <p:oleObj name="CS ChemDraw Drawing" r:id="rId40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550656" y="5112813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7" name="Straight Connector 76"/>
            <p:cNvCxnSpPr/>
            <p:nvPr/>
          </p:nvCxnSpPr>
          <p:spPr>
            <a:xfrm flipV="1">
              <a:off x="5703894" y="5108984"/>
              <a:ext cx="38266" cy="4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8" name="Object 7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07101417"/>
                </p:ext>
              </p:extLst>
            </p:nvPr>
          </p:nvGraphicFramePr>
          <p:xfrm>
            <a:off x="5737316" y="4885429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5" name="CS ChemDraw Drawing" r:id="rId41" imgW="213153" imgH="212911" progId="ChemDraw.Document.6.0">
                    <p:embed/>
                  </p:oleObj>
                </mc:Choice>
                <mc:Fallback>
                  <p:oleObj name="CS ChemDraw Drawing" r:id="rId41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5737316" y="4885429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9" name="Straight Connector 78"/>
            <p:cNvCxnSpPr/>
            <p:nvPr/>
          </p:nvCxnSpPr>
          <p:spPr>
            <a:xfrm flipV="1">
              <a:off x="5753481" y="5050857"/>
              <a:ext cx="35649" cy="47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0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7439849"/>
                </p:ext>
              </p:extLst>
            </p:nvPr>
          </p:nvGraphicFramePr>
          <p:xfrm>
            <a:off x="6511480" y="5900198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6" name="CS ChemDraw Drawing" r:id="rId42" imgW="213153" imgH="212911" progId="ChemDraw.Document.6.0">
                    <p:embed/>
                  </p:oleObj>
                </mc:Choice>
                <mc:Fallback>
                  <p:oleObj name="CS ChemDraw Drawing" r:id="rId42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511480" y="5900198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1" name="Straight Connector 80"/>
            <p:cNvCxnSpPr/>
            <p:nvPr/>
          </p:nvCxnSpPr>
          <p:spPr>
            <a:xfrm flipV="1">
              <a:off x="6664718" y="5896369"/>
              <a:ext cx="38266" cy="4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5721340"/>
                </p:ext>
              </p:extLst>
            </p:nvPr>
          </p:nvGraphicFramePr>
          <p:xfrm>
            <a:off x="6698140" y="5672814"/>
            <a:ext cx="212725" cy="2127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317" name="CS ChemDraw Drawing" r:id="rId43" imgW="213153" imgH="212911" progId="ChemDraw.Document.6.0">
                    <p:embed/>
                  </p:oleObj>
                </mc:Choice>
                <mc:Fallback>
                  <p:oleObj name="CS ChemDraw Drawing" r:id="rId43" imgW="213153" imgH="212911" progId="ChemDraw.Document.6.0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698140" y="5672814"/>
                          <a:ext cx="212725" cy="2127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3" name="Straight Connector 82"/>
            <p:cNvCxnSpPr/>
            <p:nvPr/>
          </p:nvCxnSpPr>
          <p:spPr>
            <a:xfrm flipV="1">
              <a:off x="6714305" y="5838242"/>
              <a:ext cx="35649" cy="472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9710" name="Object 297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760705"/>
              </p:ext>
            </p:extLst>
          </p:nvPr>
        </p:nvGraphicFramePr>
        <p:xfrm>
          <a:off x="569813" y="5308099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8" name="CS ChemDraw Drawing" r:id="rId44" imgW="337907" imgH="106263" progId="ChemDraw.Document.6.0">
                  <p:embed/>
                </p:oleObj>
              </mc:Choice>
              <mc:Fallback>
                <p:oleObj name="CS ChemDraw Drawing" r:id="rId44" imgW="337907" imgH="10626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813" y="5308099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297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267560"/>
              </p:ext>
            </p:extLst>
          </p:nvPr>
        </p:nvGraphicFramePr>
        <p:xfrm>
          <a:off x="569813" y="5568633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19" name="CS ChemDraw Drawing" r:id="rId45" imgW="337907" imgH="106263" progId="ChemDraw.Document.6.0">
                  <p:embed/>
                </p:oleObj>
              </mc:Choice>
              <mc:Fallback>
                <p:oleObj name="CS ChemDraw Drawing" r:id="rId45" imgW="337907" imgH="10626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813" y="5568633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2" name="Object 297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703002"/>
              </p:ext>
            </p:extLst>
          </p:nvPr>
        </p:nvGraphicFramePr>
        <p:xfrm>
          <a:off x="1061938" y="5183014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0" name="CS ChemDraw Drawing" r:id="rId46" imgW="337907" imgH="106263" progId="ChemDraw.Document.6.0">
                  <p:embed/>
                </p:oleObj>
              </mc:Choice>
              <mc:Fallback>
                <p:oleObj name="CS ChemDraw Drawing" r:id="rId46" imgW="337907" imgH="10626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1938" y="5183014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3" name="Object 297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83109"/>
              </p:ext>
            </p:extLst>
          </p:nvPr>
        </p:nvGraphicFramePr>
        <p:xfrm>
          <a:off x="907951" y="5041726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1" name="CS ChemDraw Drawing" r:id="rId47" imgW="337907" imgH="106263" progId="ChemDraw.Document.6.0">
                  <p:embed/>
                </p:oleObj>
              </mc:Choice>
              <mc:Fallback>
                <p:oleObj name="CS ChemDraw Drawing" r:id="rId47" imgW="337907" imgH="106263" progId="ChemDraw.Document.6.0">
                  <p:embed/>
                  <p:pic>
                    <p:nvPicPr>
                      <p:cNvPr id="0" name="Object 29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951" y="5041726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4" name="Object 297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683134"/>
              </p:ext>
            </p:extLst>
          </p:nvPr>
        </p:nvGraphicFramePr>
        <p:xfrm>
          <a:off x="907951" y="5302076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2" name="CS ChemDraw Drawing" r:id="rId48" imgW="337907" imgH="106263" progId="ChemDraw.Document.6.0">
                  <p:embed/>
                </p:oleObj>
              </mc:Choice>
              <mc:Fallback>
                <p:oleObj name="CS ChemDraw Drawing" r:id="rId48" imgW="337907" imgH="106263" progId="ChemDraw.Document.6.0">
                  <p:embed/>
                  <p:pic>
                    <p:nvPicPr>
                      <p:cNvPr id="0" name="Object 29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951" y="5302076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5" name="Object 297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474284"/>
              </p:ext>
            </p:extLst>
          </p:nvPr>
        </p:nvGraphicFramePr>
        <p:xfrm>
          <a:off x="1109563" y="5711857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" name="CS ChemDraw Drawing" r:id="rId49" imgW="337907" imgH="106263" progId="ChemDraw.Document.6.0">
                  <p:embed/>
                </p:oleObj>
              </mc:Choice>
              <mc:Fallback>
                <p:oleObj name="CS ChemDraw Drawing" r:id="rId49" imgW="337907" imgH="10626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563" y="5711857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6" name="Object 297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206955"/>
              </p:ext>
            </p:extLst>
          </p:nvPr>
        </p:nvGraphicFramePr>
        <p:xfrm>
          <a:off x="955576" y="5570569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4" name="CS ChemDraw Drawing" r:id="rId50" imgW="337907" imgH="106263" progId="ChemDraw.Document.6.0">
                  <p:embed/>
                </p:oleObj>
              </mc:Choice>
              <mc:Fallback>
                <p:oleObj name="CS ChemDraw Drawing" r:id="rId50" imgW="337907" imgH="106263" progId="ChemDraw.Document.6.0">
                  <p:embed/>
                  <p:pic>
                    <p:nvPicPr>
                      <p:cNvPr id="0" name="Object 29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576" y="5570569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7" name="Object 297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184854"/>
              </p:ext>
            </p:extLst>
          </p:nvPr>
        </p:nvGraphicFramePr>
        <p:xfrm>
          <a:off x="955576" y="5830919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5" name="CS ChemDraw Drawing" r:id="rId51" imgW="337907" imgH="106263" progId="ChemDraw.Document.6.0">
                  <p:embed/>
                </p:oleObj>
              </mc:Choice>
              <mc:Fallback>
                <p:oleObj name="CS ChemDraw Drawing" r:id="rId51" imgW="337907" imgH="106263" progId="ChemDraw.Document.6.0">
                  <p:embed/>
                  <p:pic>
                    <p:nvPicPr>
                      <p:cNvPr id="0" name="Object 29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576" y="5830919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8" name="Object 297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00200"/>
              </p:ext>
            </p:extLst>
          </p:nvPr>
        </p:nvGraphicFramePr>
        <p:xfrm>
          <a:off x="2358113" y="5568632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6" name="CS ChemDraw Drawing" r:id="rId52" imgW="213153" imgH="212911" progId="ChemDraw.Document.6.0">
                  <p:embed/>
                </p:oleObj>
              </mc:Choice>
              <mc:Fallback>
                <p:oleObj name="CS ChemDraw Drawing" r:id="rId52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113" y="5568632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9" name="Object 297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554969"/>
              </p:ext>
            </p:extLst>
          </p:nvPr>
        </p:nvGraphicFramePr>
        <p:xfrm>
          <a:off x="2647950" y="5553504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7" name="CS ChemDraw Drawing" r:id="rId53" imgW="213153" imgH="212911" progId="ChemDraw.Document.6.0">
                  <p:embed/>
                </p:oleObj>
              </mc:Choice>
              <mc:Fallback>
                <p:oleObj name="CS ChemDraw Drawing" r:id="rId53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5553504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0" name="Object 297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522774"/>
              </p:ext>
            </p:extLst>
          </p:nvPr>
        </p:nvGraphicFramePr>
        <p:xfrm>
          <a:off x="2358113" y="5195526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8" name="CS ChemDraw Drawing" r:id="rId54" imgW="213153" imgH="212911" progId="ChemDraw.Document.6.0">
                  <p:embed/>
                </p:oleObj>
              </mc:Choice>
              <mc:Fallback>
                <p:oleObj name="CS ChemDraw Drawing" r:id="rId54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113" y="5195526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1" name="Object 297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130349"/>
              </p:ext>
            </p:extLst>
          </p:nvPr>
        </p:nvGraphicFramePr>
        <p:xfrm>
          <a:off x="2676525" y="5203578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9" name="CS ChemDraw Drawing" r:id="rId55" imgW="213153" imgH="212911" progId="ChemDraw.Document.6.0">
                  <p:embed/>
                </p:oleObj>
              </mc:Choice>
              <mc:Fallback>
                <p:oleObj name="CS ChemDraw Drawing" r:id="rId55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6525" y="5203578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2" name="Object 297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1406864"/>
              </p:ext>
            </p:extLst>
          </p:nvPr>
        </p:nvGraphicFramePr>
        <p:xfrm>
          <a:off x="2570838" y="5732042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0" name="CS ChemDraw Drawing" r:id="rId56" imgW="213153" imgH="212911" progId="ChemDraw.Document.6.0">
                  <p:embed/>
                </p:oleObj>
              </mc:Choice>
              <mc:Fallback>
                <p:oleObj name="CS ChemDraw Drawing" r:id="rId56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838" y="5732042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3" name="Object 297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018259"/>
              </p:ext>
            </p:extLst>
          </p:nvPr>
        </p:nvGraphicFramePr>
        <p:xfrm>
          <a:off x="2532738" y="5006357"/>
          <a:ext cx="212725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1" name="CS ChemDraw Drawing" r:id="rId57" imgW="213153" imgH="212911" progId="ChemDraw.Document.6.0">
                  <p:embed/>
                </p:oleObj>
              </mc:Choice>
              <mc:Fallback>
                <p:oleObj name="CS ChemDraw Drawing" r:id="rId57" imgW="213153" imgH="212911" progId="ChemDraw.Document.6.0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738" y="5006357"/>
                        <a:ext cx="212725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4" name="Object 297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5824487"/>
              </p:ext>
            </p:extLst>
          </p:nvPr>
        </p:nvGraphicFramePr>
        <p:xfrm>
          <a:off x="7680061" y="5449963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2" name="CS ChemDraw Drawing" r:id="rId58" imgW="337907" imgH="106263" progId="ChemDraw.Document.6.0">
                  <p:embed/>
                </p:oleObj>
              </mc:Choice>
              <mc:Fallback>
                <p:oleObj name="CS ChemDraw Drawing" r:id="rId58" imgW="337907" imgH="106263" progId="ChemDraw.Document.6.0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0061" y="5449963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26" name="Object 297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46700"/>
              </p:ext>
            </p:extLst>
          </p:nvPr>
        </p:nvGraphicFramePr>
        <p:xfrm>
          <a:off x="7526074" y="5308675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3" name="CS ChemDraw Drawing" r:id="rId59" imgW="337907" imgH="106263" progId="ChemDraw.Document.6.0">
                  <p:embed/>
                </p:oleObj>
              </mc:Choice>
              <mc:Fallback>
                <p:oleObj name="CS ChemDraw Drawing" r:id="rId59" imgW="337907" imgH="106263" progId="ChemDraw.Document.6.0">
                  <p:embed/>
                  <p:pic>
                    <p:nvPicPr>
                      <p:cNvPr id="0" name="Object 297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074" y="5308675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06730"/>
              </p:ext>
            </p:extLst>
          </p:nvPr>
        </p:nvGraphicFramePr>
        <p:xfrm>
          <a:off x="7526074" y="5569025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4" name="CS ChemDraw Drawing" r:id="rId60" imgW="337907" imgH="106263" progId="ChemDraw.Document.6.0">
                  <p:embed/>
                </p:oleObj>
              </mc:Choice>
              <mc:Fallback>
                <p:oleObj name="CS ChemDraw Drawing" r:id="rId60" imgW="337907" imgH="106263" progId="ChemDraw.Document.6.0">
                  <p:embed/>
                  <p:pic>
                    <p:nvPicPr>
                      <p:cNvPr id="0" name="Object 297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6074" y="5569025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649403"/>
              </p:ext>
            </p:extLst>
          </p:nvPr>
        </p:nvGraphicFramePr>
        <p:xfrm>
          <a:off x="8018199" y="5183263"/>
          <a:ext cx="338137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5" name="CS ChemDraw Drawing" r:id="rId61" imgW="337907" imgH="106263" progId="ChemDraw.Document.6.0">
                  <p:embed/>
                </p:oleObj>
              </mc:Choice>
              <mc:Fallback>
                <p:oleObj name="CS ChemDraw Drawing" r:id="rId61" imgW="337907" imgH="106263" progId="ChemDraw.Document.6.0">
                  <p:embed/>
                  <p:pic>
                    <p:nvPicPr>
                      <p:cNvPr id="0" name="Object 297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8199" y="5183263"/>
                        <a:ext cx="338137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526783"/>
              </p:ext>
            </p:extLst>
          </p:nvPr>
        </p:nvGraphicFramePr>
        <p:xfrm>
          <a:off x="7864211" y="5041975"/>
          <a:ext cx="338138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6" name="CS ChemDraw Drawing" r:id="rId62" imgW="337907" imgH="106263" progId="ChemDraw.Document.6.0">
                  <p:embed/>
                </p:oleObj>
              </mc:Choice>
              <mc:Fallback>
                <p:oleObj name="CS ChemDraw Drawing" r:id="rId62" imgW="337907" imgH="106263" progId="ChemDraw.Document.6.0">
                  <p:embed/>
                  <p:pic>
                    <p:nvPicPr>
                      <p:cNvPr id="0" name="Object 297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211" y="5041975"/>
                        <a:ext cx="338138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95842"/>
              </p:ext>
            </p:extLst>
          </p:nvPr>
        </p:nvGraphicFramePr>
        <p:xfrm>
          <a:off x="7864211" y="5302325"/>
          <a:ext cx="338138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7" name="CS ChemDraw Drawing" r:id="rId63" imgW="337907" imgH="106263" progId="ChemDraw.Document.6.0">
                  <p:embed/>
                </p:oleObj>
              </mc:Choice>
              <mc:Fallback>
                <p:oleObj name="CS ChemDraw Drawing" r:id="rId63" imgW="337907" imgH="106263" progId="ChemDraw.Document.6.0">
                  <p:embed/>
                  <p:pic>
                    <p:nvPicPr>
                      <p:cNvPr id="0" name="Object 297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4211" y="5302325"/>
                        <a:ext cx="338138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550297"/>
              </p:ext>
            </p:extLst>
          </p:nvPr>
        </p:nvGraphicFramePr>
        <p:xfrm>
          <a:off x="8065824" y="5711900"/>
          <a:ext cx="338137" cy="10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8" name="CS ChemDraw Drawing" r:id="rId64" imgW="337907" imgH="106263" progId="ChemDraw.Document.6.0">
                  <p:embed/>
                </p:oleObj>
              </mc:Choice>
              <mc:Fallback>
                <p:oleObj name="CS ChemDraw Drawing" r:id="rId64" imgW="337907" imgH="106263" progId="ChemDraw.Document.6.0">
                  <p:embed/>
                  <p:pic>
                    <p:nvPicPr>
                      <p:cNvPr id="0" name="Object 297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824" y="5711900"/>
                        <a:ext cx="338137" cy="106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083178"/>
              </p:ext>
            </p:extLst>
          </p:nvPr>
        </p:nvGraphicFramePr>
        <p:xfrm>
          <a:off x="7911836" y="5570613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39" name="CS ChemDraw Drawing" r:id="rId65" imgW="337907" imgH="106263" progId="ChemDraw.Document.6.0">
                  <p:embed/>
                </p:oleObj>
              </mc:Choice>
              <mc:Fallback>
                <p:oleObj name="CS ChemDraw Drawing" r:id="rId65" imgW="337907" imgH="106263" progId="ChemDraw.Document.6.0">
                  <p:embed/>
                  <p:pic>
                    <p:nvPicPr>
                      <p:cNvPr id="0" name="Object 297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1836" y="5570613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175356"/>
              </p:ext>
            </p:extLst>
          </p:nvPr>
        </p:nvGraphicFramePr>
        <p:xfrm>
          <a:off x="7911836" y="5830963"/>
          <a:ext cx="338138" cy="106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40" name="CS ChemDraw Drawing" r:id="rId66" imgW="337907" imgH="106263" progId="ChemDraw.Document.6.0">
                  <p:embed/>
                </p:oleObj>
              </mc:Choice>
              <mc:Fallback>
                <p:oleObj name="CS ChemDraw Drawing" r:id="rId66" imgW="337907" imgH="106263" progId="ChemDraw.Document.6.0">
                  <p:embed/>
                  <p:pic>
                    <p:nvPicPr>
                      <p:cNvPr id="0" name="Object 297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1836" y="5830963"/>
                        <a:ext cx="338138" cy="106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61771" y="6046146"/>
            <a:ext cx="3099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Possible morphology changes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7673056" y="1639272"/>
            <a:ext cx="153064" cy="162394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885887" y="1543759"/>
            <a:ext cx="1258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</a:t>
            </a:r>
            <a:r>
              <a:rPr lang="en-US" dirty="0" err="1" smtClean="0"/>
              <a:t>misc</a:t>
            </a:r>
            <a:r>
              <a:rPr lang="en-US" dirty="0" smtClean="0"/>
              <a:t>     </a:t>
            </a:r>
          </a:p>
          <a:p>
            <a:r>
              <a:rPr lang="en-US" dirty="0"/>
              <a:t> </a:t>
            </a:r>
            <a:r>
              <a:rPr lang="en-US" dirty="0" smtClean="0"/>
              <a:t>   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51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4" y="85953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Existing short peptide </a:t>
            </a:r>
            <a:r>
              <a:rPr lang="en-US" sz="4000" dirty="0" err="1" smtClean="0"/>
              <a:t>PPTase</a:t>
            </a:r>
            <a:r>
              <a:rPr lang="en-US" sz="4000" dirty="0" smtClean="0"/>
              <a:t> substrates</a:t>
            </a:r>
            <a:endParaRPr lang="en-US" sz="4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6" y="1393276"/>
            <a:ext cx="9008336" cy="3730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675586"/>
            <a:ext cx="9102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Zhou, et. al. (2007) </a:t>
            </a:r>
            <a:r>
              <a:rPr lang="en-US" b="1" dirty="0"/>
              <a:t>ACS Chem. </a:t>
            </a:r>
            <a:r>
              <a:rPr lang="en-US" b="1" dirty="0" err="1" smtClean="0"/>
              <a:t>Biol</a:t>
            </a:r>
            <a:r>
              <a:rPr lang="en-US" dirty="0" smtClean="0"/>
              <a:t> “Genetically </a:t>
            </a:r>
            <a:r>
              <a:rPr lang="en-US" dirty="0"/>
              <a:t>Encoded Short Peptide Tags </a:t>
            </a:r>
            <a:r>
              <a:rPr lang="en-US" dirty="0" smtClean="0"/>
              <a:t>for Orthogonal </a:t>
            </a:r>
            <a:r>
              <a:rPr lang="en-US" dirty="0"/>
              <a:t>Protein Labeling by </a:t>
            </a:r>
            <a:r>
              <a:rPr lang="en-US" dirty="0" err="1"/>
              <a:t>Sfp</a:t>
            </a:r>
            <a:r>
              <a:rPr lang="en-US" dirty="0"/>
              <a:t> and </a:t>
            </a:r>
            <a:r>
              <a:rPr lang="en-US" dirty="0" err="1" smtClean="0"/>
              <a:t>AcpS</a:t>
            </a:r>
            <a:r>
              <a:rPr lang="en-US" dirty="0"/>
              <a:t> </a:t>
            </a:r>
            <a:r>
              <a:rPr lang="en-US" dirty="0" err="1" smtClean="0"/>
              <a:t>Phosphopantetheinyl</a:t>
            </a:r>
            <a:r>
              <a:rPr lang="en-US" dirty="0" smtClean="0"/>
              <a:t> </a:t>
            </a:r>
            <a:r>
              <a:rPr lang="en-US" dirty="0" err="1" smtClean="0"/>
              <a:t>Transferases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75186" y="5123786"/>
            <a:ext cx="433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Ybbr</a:t>
            </a:r>
            <a:r>
              <a:rPr lang="en-US" dirty="0" smtClean="0"/>
              <a:t> does not work with </a:t>
            </a:r>
            <a:r>
              <a:rPr lang="en-US" dirty="0" err="1" smtClean="0"/>
              <a:t>AcpH</a:t>
            </a:r>
            <a:r>
              <a:rPr lang="en-US" dirty="0" smtClean="0"/>
              <a:t> currently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2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86" y="555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Known </a:t>
            </a:r>
            <a:r>
              <a:rPr lang="en-US" sz="3600" dirty="0" err="1" smtClean="0"/>
              <a:t>AcpH</a:t>
            </a:r>
            <a:r>
              <a:rPr lang="en-US" sz="3600" dirty="0"/>
              <a:t>-</a:t>
            </a:r>
            <a:r>
              <a:rPr lang="en-US" sz="3600" dirty="0" smtClean="0"/>
              <a:t>compatible substrates</a:t>
            </a:r>
            <a:endParaRPr lang="en-US" sz="3600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3" y="833540"/>
            <a:ext cx="8732922" cy="596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0583" y="2585599"/>
            <a:ext cx="673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T-Coffee alignment &amp; </a:t>
            </a:r>
            <a:r>
              <a:rPr lang="en-US" dirty="0" err="1" smtClean="0"/>
              <a:t>ESPript</a:t>
            </a:r>
            <a:r>
              <a:rPr lang="en-US" dirty="0" smtClean="0"/>
              <a:t> structure map to </a:t>
            </a:r>
            <a:r>
              <a:rPr lang="en-US" i="1" dirty="0" smtClean="0"/>
              <a:t>E. coli </a:t>
            </a:r>
            <a:r>
              <a:rPr lang="en-US" dirty="0" smtClean="0"/>
              <a:t>ACP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0466" y="6345398"/>
            <a:ext cx="115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</a:t>
            </a:r>
            <a:r>
              <a:rPr lang="en-US" dirty="0" err="1" smtClean="0"/>
              <a:t>is-pNPP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1885" y="6332829"/>
            <a:ext cx="139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2’,3’-cAMP</a:t>
            </a:r>
            <a:endParaRPr 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845" y="5033255"/>
            <a:ext cx="1598613" cy="111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144" y="4916246"/>
            <a:ext cx="1533525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82867" y="833540"/>
            <a:ext cx="7583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(aligned to known substrate structure, </a:t>
            </a:r>
            <a:r>
              <a:rPr lang="en-US" i="1" dirty="0" smtClean="0"/>
              <a:t>E. coli </a:t>
            </a:r>
            <a:r>
              <a:rPr lang="en-US" dirty="0" err="1" smtClean="0"/>
              <a:t>AcpP</a:t>
            </a:r>
            <a:r>
              <a:rPr lang="en-US" dirty="0" smtClean="0"/>
              <a:t> “</a:t>
            </a:r>
            <a:r>
              <a:rPr lang="en-US" dirty="0" err="1" smtClean="0"/>
              <a:t>EcACP</a:t>
            </a:r>
            <a:r>
              <a:rPr lang="en-US" dirty="0" smtClean="0"/>
              <a:t>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6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0" y="7883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Previous </a:t>
            </a:r>
            <a:r>
              <a:rPr lang="en-US" sz="3600" dirty="0" err="1" smtClean="0"/>
              <a:t>AcpH</a:t>
            </a:r>
            <a:r>
              <a:rPr lang="en-US" sz="3600" dirty="0" smtClean="0"/>
              <a:t> homology modeling</a:t>
            </a:r>
            <a:endParaRPr lang="en-US" sz="3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01" y="1458978"/>
            <a:ext cx="4510088" cy="425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07" y="1364382"/>
            <a:ext cx="618139" cy="38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462207" y="1789668"/>
            <a:ext cx="0" cy="398556"/>
          </a:xfrm>
          <a:prstGeom prst="straightConnector1">
            <a:avLst/>
          </a:prstGeom>
          <a:ln w="317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5596756"/>
            <a:ext cx="91029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Thomas, </a:t>
            </a:r>
            <a:r>
              <a:rPr lang="en-US" dirty="0" err="1" smtClean="0"/>
              <a:t>Rigden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Cronan</a:t>
            </a:r>
            <a:r>
              <a:rPr lang="en-US" dirty="0" smtClean="0"/>
              <a:t> (2007) </a:t>
            </a:r>
            <a:r>
              <a:rPr lang="en-US" b="1" dirty="0" smtClean="0"/>
              <a:t>Biochemistry </a:t>
            </a:r>
            <a:r>
              <a:rPr lang="en-US" dirty="0" smtClean="0"/>
              <a:t>“</a:t>
            </a:r>
            <a:r>
              <a:rPr lang="en-US" dirty="0"/>
              <a:t>Acyl Carrier Protein </a:t>
            </a:r>
            <a:r>
              <a:rPr lang="en-US" dirty="0" err="1"/>
              <a:t>Phosphodiesterase</a:t>
            </a:r>
            <a:r>
              <a:rPr lang="en-US" dirty="0"/>
              <a:t> (</a:t>
            </a:r>
            <a:r>
              <a:rPr lang="en-US" dirty="0" err="1"/>
              <a:t>AcpH</a:t>
            </a:r>
            <a:r>
              <a:rPr lang="en-US" dirty="0"/>
              <a:t>) of </a:t>
            </a:r>
            <a:r>
              <a:rPr lang="en-US" i="1" dirty="0"/>
              <a:t>Escherichia coli </a:t>
            </a:r>
            <a:r>
              <a:rPr lang="en-US" dirty="0"/>
              <a:t>Is </a:t>
            </a:r>
            <a:r>
              <a:rPr lang="en-US" dirty="0" smtClean="0"/>
              <a:t>a Non-Canonical </a:t>
            </a:r>
            <a:r>
              <a:rPr lang="en-US" dirty="0"/>
              <a:t>Member of the HD Phosphatase/</a:t>
            </a:r>
            <a:r>
              <a:rPr lang="en-US" dirty="0" err="1"/>
              <a:t>Phosphodiesterase</a:t>
            </a:r>
            <a:r>
              <a:rPr lang="en-US" dirty="0"/>
              <a:t> Family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4189" y="2664954"/>
            <a:ext cx="237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E. </a:t>
            </a:r>
            <a:r>
              <a:rPr lang="en-US" i="1" dirty="0"/>
              <a:t>c</a:t>
            </a:r>
            <a:r>
              <a:rPr lang="en-US" i="1" dirty="0" smtClean="0"/>
              <a:t>oli </a:t>
            </a:r>
            <a:r>
              <a:rPr lang="en-US" dirty="0" err="1" smtClean="0"/>
              <a:t>AcpH</a:t>
            </a:r>
            <a:r>
              <a:rPr lang="en-US" dirty="0" smtClean="0"/>
              <a:t> modeled after </a:t>
            </a:r>
            <a:r>
              <a:rPr lang="en-US" dirty="0" err="1" smtClean="0"/>
              <a:t>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69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14" y="70919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/>
              <a:t>PaAcpH</a:t>
            </a:r>
            <a:r>
              <a:rPr lang="en-US" sz="3600" dirty="0" smtClean="0"/>
              <a:t> homology structure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97527" y="6053938"/>
            <a:ext cx="758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Pseudomonas </a:t>
            </a:r>
            <a:r>
              <a:rPr lang="en-US" i="1" dirty="0" err="1" smtClean="0"/>
              <a:t>aeruginosa</a:t>
            </a:r>
            <a:r>
              <a:rPr lang="en-US" i="1" dirty="0" smtClean="0"/>
              <a:t> </a:t>
            </a:r>
            <a:r>
              <a:rPr lang="en-US" dirty="0" err="1" smtClean="0"/>
              <a:t>AcpH</a:t>
            </a:r>
            <a:r>
              <a:rPr lang="en-US" dirty="0" smtClean="0"/>
              <a:t> modeled after </a:t>
            </a:r>
            <a:r>
              <a:rPr lang="en-US" dirty="0" err="1" smtClean="0"/>
              <a:t>SpoT</a:t>
            </a:r>
            <a:r>
              <a:rPr lang="en-US" dirty="0" smtClean="0"/>
              <a:t> (thanks to Joris Beld!)</a:t>
            </a:r>
            <a:endParaRPr lang="en-US" dirty="0"/>
          </a:p>
        </p:txBody>
      </p:sp>
      <p:pic>
        <p:nvPicPr>
          <p:cNvPr id="27650" name="Picture 2" descr="C:\Users\Nick\Documents\Burkart Lab\Modeling\AcpH_movie-still_cartoon+AcpH-AC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6" t="7894" r="21884" b="19606"/>
          <a:stretch/>
        </p:blipFill>
        <p:spPr bwMode="auto">
          <a:xfrm>
            <a:off x="1986458" y="1292749"/>
            <a:ext cx="5801710" cy="39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Nick\Documents\Burkart Lab\Modeling\AcpH_movie-still_nosticks+AcpH-ACP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6" t="7894" r="17984" b="19606"/>
          <a:stretch/>
        </p:blipFill>
        <p:spPr bwMode="auto">
          <a:xfrm>
            <a:off x="1719007" y="1292749"/>
            <a:ext cx="6511158" cy="39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Nick\Documents\Burkart Lab\Modeling\AcpH_movie-still_nosticks+AcpH+ACP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6" t="7894" r="17984" b="6177"/>
          <a:stretch/>
        </p:blipFill>
        <p:spPr bwMode="auto">
          <a:xfrm>
            <a:off x="1719007" y="1292749"/>
            <a:ext cx="6511158" cy="46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Nick\Documents\Burkart Lab\Modeling\AcpH_movie-sti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 t="7686" r="17980" b="6533"/>
          <a:stretch/>
        </p:blipFill>
        <p:spPr bwMode="auto">
          <a:xfrm>
            <a:off x="1576555" y="1276984"/>
            <a:ext cx="6653610" cy="46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92894" y="5586335"/>
            <a:ext cx="618139" cy="388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917" y="4920222"/>
            <a:ext cx="460436" cy="37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763" y="2522501"/>
            <a:ext cx="17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Identical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C000"/>
                </a:solidFill>
              </a:rPr>
              <a:t>Conserved &lt;10AA from </a:t>
            </a:r>
            <a:r>
              <a:rPr lang="en-US" b="1" dirty="0" err="1" smtClean="0">
                <a:solidFill>
                  <a:srgbClr val="FFC000"/>
                </a:solidFill>
              </a:rPr>
              <a:t>Ser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/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Conserved &gt;10AA from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637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25" y="53919"/>
            <a:ext cx="7898525" cy="117579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Identical &amp; conserved substrate residues</a:t>
            </a:r>
            <a:endParaRPr lang="en-US" sz="3600" dirty="0"/>
          </a:p>
        </p:txBody>
      </p:sp>
      <p:pic>
        <p:nvPicPr>
          <p:cNvPr id="6" name="AcpH v EcACP conserved residues_rock3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793" t="3669" r="10000" b="2583"/>
          <a:stretch/>
        </p:blipFill>
        <p:spPr>
          <a:xfrm>
            <a:off x="1261241" y="1340069"/>
            <a:ext cx="6968360" cy="42251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62" y="6038194"/>
            <a:ext cx="8119241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Manually-docked </a:t>
            </a:r>
            <a:r>
              <a:rPr lang="en-US" i="1" dirty="0" smtClean="0"/>
              <a:t>E. coli </a:t>
            </a:r>
            <a:r>
              <a:rPr lang="en-US" dirty="0" smtClean="0"/>
              <a:t>ACP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763" y="2522501"/>
            <a:ext cx="17972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Identical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FFC000"/>
                </a:solidFill>
              </a:rPr>
              <a:t>Conserved &lt;10AA from </a:t>
            </a:r>
            <a:r>
              <a:rPr lang="en-US" b="1" dirty="0" err="1" smtClean="0">
                <a:solidFill>
                  <a:srgbClr val="FFC000"/>
                </a:solidFill>
              </a:rPr>
              <a:t>Ser</a:t>
            </a:r>
            <a:endParaRPr lang="en-US" b="1" dirty="0" smtClean="0">
              <a:solidFill>
                <a:srgbClr val="FFC000"/>
              </a:solidFill>
            </a:endParaRPr>
          </a:p>
          <a:p>
            <a:endParaRPr lang="en-US" b="1" dirty="0"/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Conserved &gt;10AA from 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74221" y="5934560"/>
            <a:ext cx="233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Click to play movie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7675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421" y="85451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/>
              <a:t>PaAcpH</a:t>
            </a:r>
            <a:r>
              <a:rPr lang="en-US" sz="3600" dirty="0" smtClean="0"/>
              <a:t>/</a:t>
            </a:r>
            <a:r>
              <a:rPr lang="en-US" sz="3600" dirty="0" err="1" smtClean="0"/>
              <a:t>EcACP</a:t>
            </a:r>
            <a:r>
              <a:rPr lang="en-US" sz="3600" dirty="0" smtClean="0"/>
              <a:t> </a:t>
            </a:r>
            <a:r>
              <a:rPr lang="en-US" sz="3600" dirty="0" err="1" smtClean="0"/>
              <a:t>autodock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47298" y="6069704"/>
            <a:ext cx="465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to Joris Beld!</a:t>
            </a:r>
            <a:endParaRPr lang="en-US" dirty="0"/>
          </a:p>
        </p:txBody>
      </p:sp>
      <p:pic>
        <p:nvPicPr>
          <p:cNvPr id="6" name="Autodock_AcpH v EcACP_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3035" t="4945" r="15357"/>
          <a:stretch/>
        </p:blipFill>
        <p:spPr>
          <a:xfrm>
            <a:off x="1747157" y="1453243"/>
            <a:ext cx="5633357" cy="4407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4221" y="5934560"/>
            <a:ext cx="233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Click to play movie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80485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26476</TotalTime>
  <Words>1201</Words>
  <Application>Microsoft Macintosh PowerPoint</Application>
  <PresentationFormat>On-screen Show (4:3)</PresentationFormat>
  <Paragraphs>173</Paragraphs>
  <Slides>14</Slides>
  <Notes>12</Notes>
  <HiddenSlides>1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CS ChemDraw Drawing</vt:lpstr>
      <vt:lpstr>Developing short peptides for reversible and specific labeling</vt:lpstr>
      <vt:lpstr>Dream scenario, solid phase</vt:lpstr>
      <vt:lpstr>Dream scenario, solution-phase</vt:lpstr>
      <vt:lpstr>Existing short peptide PPTase substrates</vt:lpstr>
      <vt:lpstr>Known AcpH-compatible substrates</vt:lpstr>
      <vt:lpstr>Previous AcpH homology modeling</vt:lpstr>
      <vt:lpstr>PaAcpH homology structure</vt:lpstr>
      <vt:lpstr>Identical &amp; conserved substrate residues</vt:lpstr>
      <vt:lpstr>PaAcpH/EcACP autodock</vt:lpstr>
      <vt:lpstr>Known AcpH-incompatible substrates</vt:lpstr>
      <vt:lpstr>Generate peptide libraries &amp; label</vt:lpstr>
      <vt:lpstr>Studying PPTase/AcpH activity (FRET)</vt:lpstr>
      <vt:lpstr>Studying peptide/AcpH binding (FRET)</vt:lpstr>
      <vt:lpstr>Moving forward…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with PPTases &amp; AcpH</dc:title>
  <dc:creator>Nick</dc:creator>
  <cp:lastModifiedBy>Peter Frazier</cp:lastModifiedBy>
  <cp:revision>287</cp:revision>
  <cp:lastPrinted>2013-01-09T17:34:43Z</cp:lastPrinted>
  <dcterms:created xsi:type="dcterms:W3CDTF">2012-05-29T18:09:00Z</dcterms:created>
  <dcterms:modified xsi:type="dcterms:W3CDTF">2013-04-08T13:28:59Z</dcterms:modified>
</cp:coreProperties>
</file>